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x="18288000" cy="10287000"/>
  <p:notesSz cx="6858000" cy="9144000"/>
  <p:embeddedFontLst>
    <p:embeddedFont>
      <p:font typeface="Poppins Bold" charset="1" panose="00000800000000000000"/>
      <p:regular r:id="rId49"/>
    </p:embeddedFont>
    <p:embeddedFont>
      <p:font typeface="Poppins Medium" charset="1" panose="00000600000000000000"/>
      <p:regular r:id="rId50"/>
    </p:embeddedFont>
    <p:embeddedFont>
      <p:font typeface="Poppins" charset="1" panose="00000500000000000000"/>
      <p:regular r:id="rId51"/>
    </p:embeddedFont>
    <p:embeddedFont>
      <p:font typeface="Cairo Bold" charset="1" panose="00000800000000000000"/>
      <p:regular r:id="rId52"/>
    </p:embeddedFont>
    <p:embeddedFont>
      <p:font typeface="Cairo" charset="1" panose="00000500000000000000"/>
      <p:regular r:id="rId53"/>
    </p:embeddedFont>
    <p:embeddedFont>
      <p:font typeface="Cosmic Octo Medium" charset="1" panose="00000600000000000000"/>
      <p:regular r:id="rId54"/>
    </p:embeddedFont>
    <p:embeddedFont>
      <p:font typeface="Alegreya Sans Medium" charset="1" panose="00000600000000000000"/>
      <p:regular r:id="rId55"/>
    </p:embeddedFont>
    <p:embeddedFont>
      <p:font typeface="Alegreya Sans Bold" charset="1" panose="00000800000000000000"/>
      <p:regular r:id="rId56"/>
    </p:embeddedFont>
    <p:embeddedFont>
      <p:font typeface="League Spartan" charset="1" panose="00000800000000000000"/>
      <p:regular r:id="rId57"/>
    </p:embeddedFont>
    <p:embeddedFont>
      <p:font typeface="Canva Sans Bold" charset="1" panose="020B0803030501040103"/>
      <p:regular r:id="rId58"/>
    </p:embeddedFont>
    <p:embeddedFont>
      <p:font typeface="XM Vahid Bold" charset="1" panose="02000803090000020004"/>
      <p:regular r:id="rId59"/>
    </p:embeddedFont>
    <p:embeddedFont>
      <p:font typeface="Overpass Ultra-Bold" charset="1" panose="00000900000000000000"/>
      <p:regular r:id="rId60"/>
    </p:embeddedFont>
    <p:embeddedFont>
      <p:font typeface="Overpass" charset="1" panose="00000500000000000000"/>
      <p:regular r:id="rId61"/>
    </p:embeddedFont>
    <p:embeddedFont>
      <p:font typeface="Ruda Heavy" charset="1" panose="02000000000000000000"/>
      <p:regular r:id="rId62"/>
    </p:embeddedFont>
    <p:embeddedFont>
      <p:font typeface="Ruda Bold" charset="1" panose="02000000000000000000"/>
      <p:regular r:id="rId63"/>
    </p:embeddedFont>
    <p:embeddedFont>
      <p:font typeface="Helvetica World Bold" charset="1" panose="020B0800040000020004"/>
      <p:regular r:id="rId64"/>
    </p:embeddedFont>
    <p:embeddedFont>
      <p:font typeface="Roboto Bold" charset="1" panose="0200000000000000000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png" Type="http://schemas.openxmlformats.org/officeDocument/2006/relationships/image"/><Relationship Id="rId9" Target="../media/image3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2.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4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2.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3.jpeg" Type="http://schemas.openxmlformats.org/officeDocument/2006/relationships/image"/><Relationship Id="rId4" Target="../media/image44.png" Type="http://schemas.openxmlformats.org/officeDocument/2006/relationships/image"/><Relationship Id="rId5" Target="../media/image4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3.svg" Type="http://schemas.openxmlformats.org/officeDocument/2006/relationships/image"/><Relationship Id="rId11" Target="../media/image54.png" Type="http://schemas.openxmlformats.org/officeDocument/2006/relationships/image"/><Relationship Id="rId12" Target="../media/image55.svg" Type="http://schemas.openxmlformats.org/officeDocument/2006/relationships/image"/><Relationship Id="rId2" Target="../media/image1.jpeg" Type="http://schemas.openxmlformats.org/officeDocument/2006/relationships/image"/><Relationship Id="rId3" Target="../media/image46.png" Type="http://schemas.openxmlformats.org/officeDocument/2006/relationships/image"/><Relationship Id="rId4" Target="../media/image47.svg" Type="http://schemas.openxmlformats.org/officeDocument/2006/relationships/image"/><Relationship Id="rId5" Target="../media/image48.png" Type="http://schemas.openxmlformats.org/officeDocument/2006/relationships/image"/><Relationship Id="rId6" Target="../media/image49.svg" Type="http://schemas.openxmlformats.org/officeDocument/2006/relationships/image"/><Relationship Id="rId7" Target="../media/image50.png" Type="http://schemas.openxmlformats.org/officeDocument/2006/relationships/image"/><Relationship Id="rId8" Target="../media/image51.svg" Type="http://schemas.openxmlformats.org/officeDocument/2006/relationships/image"/><Relationship Id="rId9" Target="../media/image5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6.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7.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3.svg" Type="http://schemas.openxmlformats.org/officeDocument/2006/relationships/image"/><Relationship Id="rId11" Target="https://www.instagram.com/nutriboxegypt" TargetMode="External" Type="http://schemas.openxmlformats.org/officeDocument/2006/relationships/hyperlink"/><Relationship Id="rId12" Target="../media/image64.png" Type="http://schemas.openxmlformats.org/officeDocument/2006/relationships/image"/><Relationship Id="rId13" Target="../media/image65.svg" Type="http://schemas.openxmlformats.org/officeDocument/2006/relationships/image"/><Relationship Id="rId2" Target="../media/image1.jpeg" Type="http://schemas.openxmlformats.org/officeDocument/2006/relationships/image"/><Relationship Id="rId3" Target="../media/image58.gif"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https://www.facebook.com/NutriBoxEgypt" TargetMode="External" Type="http://schemas.openxmlformats.org/officeDocument/2006/relationships/hyperlink"/><Relationship Id="rId7" Target="../media/image61.png" Type="http://schemas.openxmlformats.org/officeDocument/2006/relationships/image"/><Relationship Id="rId8" Target="https://www.tiktok.com/@nutri_box" TargetMode="External" Type="http://schemas.openxmlformats.org/officeDocument/2006/relationships/hyperlink"/><Relationship Id="rId9" Target="../media/image6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3.png" Type="http://schemas.openxmlformats.org/officeDocument/2006/relationships/image"/><Relationship Id="rId11" Target="../media/image74.png" Type="http://schemas.openxmlformats.org/officeDocument/2006/relationships/image"/><Relationship Id="rId12" Target="../media/image75.svg" Type="http://schemas.openxmlformats.org/officeDocument/2006/relationships/image"/><Relationship Id="rId2" Target="../media/image1.jpeg" Type="http://schemas.openxmlformats.org/officeDocument/2006/relationships/image"/><Relationship Id="rId3" Target="../media/image66.pn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69.png" Type="http://schemas.openxmlformats.org/officeDocument/2006/relationships/image"/><Relationship Id="rId7" Target="../media/image70.svg" Type="http://schemas.openxmlformats.org/officeDocument/2006/relationships/image"/><Relationship Id="rId8" Target="../media/image71.png" Type="http://schemas.openxmlformats.org/officeDocument/2006/relationships/image"/><Relationship Id="rId9" Target="../media/image72.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6.jpeg" Type="http://schemas.openxmlformats.org/officeDocument/2006/relationships/image"/><Relationship Id="rId4" Target="https://www.facebook.com/photo?fbid=122115939128769665" TargetMode="External" Type="http://schemas.openxmlformats.org/officeDocument/2006/relationships/hyperlink"/><Relationship Id="rId5" Target="../media/image77.jpeg" Type="http://schemas.openxmlformats.org/officeDocument/2006/relationships/image"/><Relationship Id="rId6" Target="https://www.facebook.com/NutriBoxEgypt/posts/122114645810769665" TargetMode="External" Type="http://schemas.openxmlformats.org/officeDocument/2006/relationships/hyperlink"/><Relationship Id="rId7" Target="../media/image78.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9.jpeg" Type="http://schemas.openxmlformats.org/officeDocument/2006/relationships/image"/><Relationship Id="rId4" Target="https://www.facebook.com/photo.php?fbid=122121986306769665" TargetMode="External" Type="http://schemas.openxmlformats.org/officeDocument/2006/relationships/hyperlink"/><Relationship Id="rId5" Target="../media/image80.jpeg" Type="http://schemas.openxmlformats.org/officeDocument/2006/relationships/image"/><Relationship Id="rId6" Target="https://www.facebook.com/photo.php?fbid=122117569268769665" TargetMode="External" Type="http://schemas.openxmlformats.org/officeDocument/2006/relationships/hyperlink"/></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jpeg" Type="http://schemas.openxmlformats.org/officeDocument/2006/relationships/image"/><Relationship Id="rId3" Target="../media/image82.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jpeg" Type="http://schemas.openxmlformats.org/officeDocument/2006/relationships/image"/><Relationship Id="rId3" Target="../media/image82.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jpeg" Type="http://schemas.openxmlformats.org/officeDocument/2006/relationships/image"/><Relationship Id="rId3" Target="../media/image8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jpe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jpe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4.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1.jpeg" Type="http://schemas.openxmlformats.org/officeDocument/2006/relationships/image"/><Relationship Id="rId3" Target="../media/image85.png" Type="http://schemas.openxmlformats.org/officeDocument/2006/relationships/image"/><Relationship Id="rId4" Target="../media/image86.svg" Type="http://schemas.openxmlformats.org/officeDocument/2006/relationships/image"/><Relationship Id="rId5" Target="../media/image3.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7.png" Type="http://schemas.openxmlformats.org/officeDocument/2006/relationships/image"/><Relationship Id="rId3" Target="../media/image88.svg" Type="http://schemas.openxmlformats.org/officeDocument/2006/relationships/image"/><Relationship Id="rId4" Target="../media/image89.png" Type="http://schemas.openxmlformats.org/officeDocument/2006/relationships/image"/><Relationship Id="rId5" Target="../media/image90.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9.svg" Type="http://schemas.openxmlformats.org/officeDocument/2006/relationships/image"/><Relationship Id="rId11" Target="../media/image100.png" Type="http://schemas.openxmlformats.org/officeDocument/2006/relationships/image"/><Relationship Id="rId12" Target="../media/image101.svg" Type="http://schemas.openxmlformats.org/officeDocument/2006/relationships/image"/><Relationship Id="rId13" Target="../media/image102.png" Type="http://schemas.openxmlformats.org/officeDocument/2006/relationships/image"/><Relationship Id="rId14" Target="../media/image103.svg" Type="http://schemas.openxmlformats.org/officeDocument/2006/relationships/image"/><Relationship Id="rId15" Target="../media/image104.png" Type="http://schemas.openxmlformats.org/officeDocument/2006/relationships/image"/><Relationship Id="rId16" Target="../media/image105.svg" Type="http://schemas.openxmlformats.org/officeDocument/2006/relationships/image"/><Relationship Id="rId17" Target="../media/image106.png" Type="http://schemas.openxmlformats.org/officeDocument/2006/relationships/image"/><Relationship Id="rId18" Target="../media/image107.svg" Type="http://schemas.openxmlformats.org/officeDocument/2006/relationships/image"/><Relationship Id="rId19" Target="../media/image108.png" Type="http://schemas.openxmlformats.org/officeDocument/2006/relationships/image"/><Relationship Id="rId2" Target="../media/image91.jpeg" Type="http://schemas.openxmlformats.org/officeDocument/2006/relationships/image"/><Relationship Id="rId20" Target="../media/image109.svg" Type="http://schemas.openxmlformats.org/officeDocument/2006/relationships/image"/><Relationship Id="rId21" Target="../media/image110.png" Type="http://schemas.openxmlformats.org/officeDocument/2006/relationships/image"/><Relationship Id="rId22" Target="../media/image111.svg" Type="http://schemas.openxmlformats.org/officeDocument/2006/relationships/image"/><Relationship Id="rId23" Target="../media/image112.png" Type="http://schemas.openxmlformats.org/officeDocument/2006/relationships/image"/><Relationship Id="rId24" Target="../media/image113.svg" Type="http://schemas.openxmlformats.org/officeDocument/2006/relationships/image"/><Relationship Id="rId25" Target="../media/image114.png" Type="http://schemas.openxmlformats.org/officeDocument/2006/relationships/image"/><Relationship Id="rId26" Target="../media/image115.svg" Type="http://schemas.openxmlformats.org/officeDocument/2006/relationships/image"/><Relationship Id="rId27" Target="../media/image116.png" Type="http://schemas.openxmlformats.org/officeDocument/2006/relationships/image"/><Relationship Id="rId28" Target="../media/image117.svg" Type="http://schemas.openxmlformats.org/officeDocument/2006/relationships/image"/><Relationship Id="rId3" Target="../media/image92.png" Type="http://schemas.openxmlformats.org/officeDocument/2006/relationships/image"/><Relationship Id="rId4" Target="../media/image93.svg" Type="http://schemas.openxmlformats.org/officeDocument/2006/relationships/image"/><Relationship Id="rId5" Target="../media/image94.png" Type="http://schemas.openxmlformats.org/officeDocument/2006/relationships/image"/><Relationship Id="rId6" Target="../media/image95.svg" Type="http://schemas.openxmlformats.org/officeDocument/2006/relationships/image"/><Relationship Id="rId7" Target="../media/image96.png" Type="http://schemas.openxmlformats.org/officeDocument/2006/relationships/image"/><Relationship Id="rId8" Target="../media/image97.svg" Type="http://schemas.openxmlformats.org/officeDocument/2006/relationships/image"/><Relationship Id="rId9" Target="../media/image9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6.svg" Type="http://schemas.openxmlformats.org/officeDocument/2006/relationships/image"/><Relationship Id="rId11" Target="../media/image127.png" Type="http://schemas.openxmlformats.org/officeDocument/2006/relationships/image"/><Relationship Id="rId12" Target="../media/image128.svg" Type="http://schemas.openxmlformats.org/officeDocument/2006/relationships/image"/><Relationship Id="rId13" Target="../media/image129.png" Type="http://schemas.openxmlformats.org/officeDocument/2006/relationships/image"/><Relationship Id="rId14" Target="../media/image130.svg" Type="http://schemas.openxmlformats.org/officeDocument/2006/relationships/image"/><Relationship Id="rId15" Target="../media/image131.png" Type="http://schemas.openxmlformats.org/officeDocument/2006/relationships/image"/><Relationship Id="rId16" Target="../media/image132.svg" Type="http://schemas.openxmlformats.org/officeDocument/2006/relationships/image"/><Relationship Id="rId17" Target="../media/image133.png" Type="http://schemas.openxmlformats.org/officeDocument/2006/relationships/image"/><Relationship Id="rId18" Target="../media/image134.svg" Type="http://schemas.openxmlformats.org/officeDocument/2006/relationships/image"/><Relationship Id="rId19" Target="../media/image135.png" Type="http://schemas.openxmlformats.org/officeDocument/2006/relationships/image"/><Relationship Id="rId2" Target="../media/image118.jpeg" Type="http://schemas.openxmlformats.org/officeDocument/2006/relationships/image"/><Relationship Id="rId20" Target="../media/image136.svg" Type="http://schemas.openxmlformats.org/officeDocument/2006/relationships/image"/><Relationship Id="rId21" Target="../media/image137.png" Type="http://schemas.openxmlformats.org/officeDocument/2006/relationships/image"/><Relationship Id="rId22" Target="../media/image138.svg" Type="http://schemas.openxmlformats.org/officeDocument/2006/relationships/image"/><Relationship Id="rId23" Target="../media/image139.png" Type="http://schemas.openxmlformats.org/officeDocument/2006/relationships/image"/><Relationship Id="rId24" Target="../media/image140.svg" Type="http://schemas.openxmlformats.org/officeDocument/2006/relationships/image"/><Relationship Id="rId3" Target="../media/image119.png" Type="http://schemas.openxmlformats.org/officeDocument/2006/relationships/image"/><Relationship Id="rId4" Target="../media/image120.svg" Type="http://schemas.openxmlformats.org/officeDocument/2006/relationships/image"/><Relationship Id="rId5" Target="../media/image121.png" Type="http://schemas.openxmlformats.org/officeDocument/2006/relationships/image"/><Relationship Id="rId6" Target="../media/image122.svg" Type="http://schemas.openxmlformats.org/officeDocument/2006/relationships/image"/><Relationship Id="rId7" Target="../media/image123.png" Type="http://schemas.openxmlformats.org/officeDocument/2006/relationships/image"/><Relationship Id="rId8" Target="../media/image124.svg" Type="http://schemas.openxmlformats.org/officeDocument/2006/relationships/image"/><Relationship Id="rId9" Target="../media/image12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1.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3.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4.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5.png" Type="http://schemas.openxmlformats.org/officeDocument/2006/relationships/image"/><Relationship Id="rId3" Target="../media/image146.svg" Type="http://schemas.openxmlformats.org/officeDocument/2006/relationships/image"/><Relationship Id="rId4" Target="../media/image2.jpeg" Type="http://schemas.openxmlformats.org/officeDocument/2006/relationships/image"/><Relationship Id="rId5" Target="../media/image147.png" Type="http://schemas.openxmlformats.org/officeDocument/2006/relationships/image"/><Relationship Id="rId6" Target="../media/image148.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4.png" Type="http://schemas.openxmlformats.org/officeDocument/2006/relationships/image"/><Relationship Id="rId11" Target="../media/image25.svg" Type="http://schemas.openxmlformats.org/officeDocument/2006/relationships/image"/><Relationship Id="rId12" Target="../media/image26.png" Type="http://schemas.openxmlformats.org/officeDocument/2006/relationships/image"/><Relationship Id="rId13" Target="../media/image27.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22.png" Type="http://schemas.openxmlformats.org/officeDocument/2006/relationships/image"/><Relationship Id="rId9" Target="../media/image2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 Id="rId4"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78573" y="-240043"/>
            <a:ext cx="14311361" cy="11557067"/>
          </a:xfrm>
          <a:custGeom>
            <a:avLst/>
            <a:gdLst/>
            <a:ahLst/>
            <a:cxnLst/>
            <a:rect r="r" b="b" t="t" l="l"/>
            <a:pathLst>
              <a:path h="11557067" w="14311361">
                <a:moveTo>
                  <a:pt x="0" y="0"/>
                </a:moveTo>
                <a:lnTo>
                  <a:pt x="14311361" y="0"/>
                </a:lnTo>
                <a:lnTo>
                  <a:pt x="14311361" y="11557067"/>
                </a:lnTo>
                <a:lnTo>
                  <a:pt x="0" y="11557067"/>
                </a:lnTo>
                <a:lnTo>
                  <a:pt x="0" y="0"/>
                </a:lnTo>
                <a:close/>
              </a:path>
            </a:pathLst>
          </a:custGeom>
          <a:blipFill>
            <a:blip r:embed="rId2">
              <a:alphaModFix amt="19999"/>
            </a:blip>
            <a:stretch>
              <a:fillRect l="0" t="-11916" r="0" b="-11916"/>
            </a:stretch>
          </a:blipFill>
        </p:spPr>
      </p:sp>
      <p:sp>
        <p:nvSpPr>
          <p:cNvPr name="AutoShape 3" id="3"/>
          <p:cNvSpPr/>
          <p:nvPr/>
        </p:nvSpPr>
        <p:spPr>
          <a:xfrm rot="0">
            <a:off x="1088858" y="6588579"/>
            <a:ext cx="2491740" cy="0"/>
          </a:xfrm>
          <a:prstGeom prst="line">
            <a:avLst/>
          </a:prstGeom>
          <a:ln cap="flat" w="28575">
            <a:solidFill>
              <a:srgbClr val="05492E"/>
            </a:solidFill>
            <a:prstDash val="solid"/>
            <a:headEnd type="none" len="sm" w="sm"/>
            <a:tailEnd type="none" len="sm" w="sm"/>
          </a:ln>
        </p:spPr>
      </p:sp>
      <p:grpSp>
        <p:nvGrpSpPr>
          <p:cNvPr name="Group 4" id="4"/>
          <p:cNvGrpSpPr/>
          <p:nvPr/>
        </p:nvGrpSpPr>
        <p:grpSpPr>
          <a:xfrm rot="0">
            <a:off x="10693593" y="-240043"/>
            <a:ext cx="9940710" cy="11006781"/>
            <a:chOff x="0" y="0"/>
            <a:chExt cx="3349220" cy="3708400"/>
          </a:xfrm>
        </p:grpSpPr>
        <p:sp>
          <p:nvSpPr>
            <p:cNvPr name="Freeform 5" id="5"/>
            <p:cNvSpPr/>
            <p:nvPr/>
          </p:nvSpPr>
          <p:spPr>
            <a:xfrm flipH="false" flipV="false" rot="0">
              <a:off x="0" y="0"/>
              <a:ext cx="3349220" cy="3708400"/>
            </a:xfrm>
            <a:custGeom>
              <a:avLst/>
              <a:gdLst/>
              <a:ahLst/>
              <a:cxnLst/>
              <a:rect r="r" b="b" t="t" l="l"/>
              <a:pathLst>
                <a:path h="3708400" w="3349220">
                  <a:moveTo>
                    <a:pt x="2511915" y="0"/>
                  </a:moveTo>
                  <a:lnTo>
                    <a:pt x="837305" y="0"/>
                  </a:lnTo>
                  <a:lnTo>
                    <a:pt x="0" y="1854200"/>
                  </a:lnTo>
                  <a:lnTo>
                    <a:pt x="837305" y="3708400"/>
                  </a:lnTo>
                  <a:lnTo>
                    <a:pt x="2511915" y="3708400"/>
                  </a:lnTo>
                  <a:lnTo>
                    <a:pt x="3349220" y="1854200"/>
                  </a:lnTo>
                  <a:close/>
                </a:path>
              </a:pathLst>
            </a:custGeom>
            <a:blipFill>
              <a:blip r:embed="rId3"/>
              <a:stretch>
                <a:fillRect l="0" t="-17820" r="0" b="-17820"/>
              </a:stretch>
            </a:blipFill>
          </p:spPr>
        </p:sp>
      </p:grpSp>
      <p:grpSp>
        <p:nvGrpSpPr>
          <p:cNvPr name="Group 6" id="6"/>
          <p:cNvGrpSpPr/>
          <p:nvPr/>
        </p:nvGrpSpPr>
        <p:grpSpPr>
          <a:xfrm rot="0">
            <a:off x="10463705" y="7866266"/>
            <a:ext cx="2984182" cy="2611159"/>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8" id="8"/>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0">
            <a:off x="8957756" y="-19362"/>
            <a:ext cx="3030318" cy="2651528"/>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11" id="11"/>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10450241" y="2632167"/>
            <a:ext cx="2997646" cy="2622940"/>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alpha val="87843"/>
              </a:srgbClr>
            </a:solidFill>
          </p:spPr>
        </p:sp>
        <p:sp>
          <p:nvSpPr>
            <p:cNvPr name="TextBox 14" id="14"/>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
        <p:nvSpPr>
          <p:cNvPr name="TextBox 15" id="15"/>
          <p:cNvSpPr txBox="true"/>
          <p:nvPr/>
        </p:nvSpPr>
        <p:spPr>
          <a:xfrm rot="0">
            <a:off x="1088858" y="3092119"/>
            <a:ext cx="8747485" cy="3155093"/>
          </a:xfrm>
          <a:prstGeom prst="rect">
            <a:avLst/>
          </a:prstGeom>
        </p:spPr>
        <p:txBody>
          <a:bodyPr anchor="t" rtlCol="false" tIns="0" lIns="0" bIns="0" rIns="0">
            <a:spAutoFit/>
          </a:bodyPr>
          <a:lstStyle/>
          <a:p>
            <a:pPr algn="l">
              <a:lnSpc>
                <a:spcPts val="11716"/>
              </a:lnSpc>
            </a:pPr>
            <a:r>
              <a:rPr lang="en-US" sz="11716" b="true">
                <a:solidFill>
                  <a:srgbClr val="05492E"/>
                </a:solidFill>
                <a:latin typeface="Poppins Bold"/>
                <a:ea typeface="Poppins Bold"/>
                <a:cs typeface="Poppins Bold"/>
                <a:sym typeface="Poppins Bold"/>
              </a:rPr>
              <a:t>NutriBox</a:t>
            </a:r>
          </a:p>
          <a:p>
            <a:pPr algn="ctr">
              <a:lnSpc>
                <a:spcPts val="11716"/>
              </a:lnSpc>
            </a:pPr>
            <a:r>
              <a:rPr lang="en-US" b="true" sz="11716">
                <a:solidFill>
                  <a:srgbClr val="05492E"/>
                </a:solidFill>
                <a:latin typeface="Poppins Bold"/>
                <a:ea typeface="Poppins Bold"/>
                <a:cs typeface="Poppins Bold"/>
                <a:sym typeface="Poppins Bold"/>
              </a:rPr>
              <a:t>2025</a:t>
            </a:r>
          </a:p>
        </p:txBody>
      </p:sp>
      <p:grpSp>
        <p:nvGrpSpPr>
          <p:cNvPr name="Group 16" id="16"/>
          <p:cNvGrpSpPr/>
          <p:nvPr/>
        </p:nvGrpSpPr>
        <p:grpSpPr>
          <a:xfrm rot="0">
            <a:off x="8971614" y="5255107"/>
            <a:ext cx="2984182" cy="2611159"/>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alpha val="87843"/>
              </a:srgbClr>
            </a:solidFill>
          </p:spPr>
        </p:sp>
        <p:sp>
          <p:nvSpPr>
            <p:cNvPr name="TextBox 18" id="18"/>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9" id="19"/>
          <p:cNvGrpSpPr/>
          <p:nvPr/>
        </p:nvGrpSpPr>
        <p:grpSpPr>
          <a:xfrm rot="-10800000">
            <a:off x="10463705" y="5255107"/>
            <a:ext cx="2984182" cy="2611159"/>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21" id="21"/>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22" id="22"/>
          <p:cNvGrpSpPr/>
          <p:nvPr/>
        </p:nvGrpSpPr>
        <p:grpSpPr>
          <a:xfrm rot="0">
            <a:off x="-1578573" y="8244967"/>
            <a:ext cx="3086100" cy="2700338"/>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24" id="24"/>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25" id="25"/>
          <p:cNvGrpSpPr/>
          <p:nvPr/>
        </p:nvGrpSpPr>
        <p:grpSpPr>
          <a:xfrm rot="-10800000">
            <a:off x="8956122" y="2632167"/>
            <a:ext cx="3007063" cy="2631180"/>
            <a:chOff x="0" y="0"/>
            <a:chExt cx="812800" cy="711200"/>
          </a:xfrm>
        </p:grpSpPr>
        <p:sp>
          <p:nvSpPr>
            <p:cNvPr name="Freeform 26" id="2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27" id="27"/>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28" id="28"/>
          <p:cNvGrpSpPr/>
          <p:nvPr/>
        </p:nvGrpSpPr>
        <p:grpSpPr>
          <a:xfrm rot="-10800000">
            <a:off x="7891668" y="2661552"/>
            <a:ext cx="802213" cy="701937"/>
            <a:chOff x="0" y="0"/>
            <a:chExt cx="812800" cy="711200"/>
          </a:xfrm>
        </p:grpSpPr>
        <p:sp>
          <p:nvSpPr>
            <p:cNvPr name="Freeform 29" id="2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30" id="30"/>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31" id="31"/>
          <p:cNvGrpSpPr/>
          <p:nvPr/>
        </p:nvGrpSpPr>
        <p:grpSpPr>
          <a:xfrm rot="0">
            <a:off x="8373425" y="2674393"/>
            <a:ext cx="845737" cy="740020"/>
            <a:chOff x="0" y="0"/>
            <a:chExt cx="812800" cy="711200"/>
          </a:xfrm>
        </p:grpSpPr>
        <p:sp>
          <p:nvSpPr>
            <p:cNvPr name="Freeform 32" id="3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33" id="33"/>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34" id="34"/>
          <p:cNvGrpSpPr/>
          <p:nvPr/>
        </p:nvGrpSpPr>
        <p:grpSpPr>
          <a:xfrm rot="0">
            <a:off x="8510296" y="8068863"/>
            <a:ext cx="902266" cy="789483"/>
            <a:chOff x="0" y="0"/>
            <a:chExt cx="812800" cy="711200"/>
          </a:xfrm>
        </p:grpSpPr>
        <p:sp>
          <p:nvSpPr>
            <p:cNvPr name="Freeform 35" id="3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36" id="36"/>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37" id="37"/>
          <p:cNvGrpSpPr/>
          <p:nvPr/>
        </p:nvGrpSpPr>
        <p:grpSpPr>
          <a:xfrm rot="-10800000">
            <a:off x="8980824" y="7856741"/>
            <a:ext cx="2984182" cy="2611159"/>
            <a:chOff x="0" y="0"/>
            <a:chExt cx="812800" cy="711200"/>
          </a:xfrm>
        </p:grpSpPr>
        <p:sp>
          <p:nvSpPr>
            <p:cNvPr name="Freeform 38" id="3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39" id="39"/>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
        <p:nvSpPr>
          <p:cNvPr name="TextBox 40" id="40"/>
          <p:cNvSpPr txBox="true"/>
          <p:nvPr/>
        </p:nvSpPr>
        <p:spPr>
          <a:xfrm rot="0">
            <a:off x="3878946" y="6235195"/>
            <a:ext cx="4167582" cy="601275"/>
          </a:xfrm>
          <a:prstGeom prst="rect">
            <a:avLst/>
          </a:prstGeom>
        </p:spPr>
        <p:txBody>
          <a:bodyPr anchor="t" rtlCol="false" tIns="0" lIns="0" bIns="0" rIns="0">
            <a:spAutoFit/>
          </a:bodyPr>
          <a:lstStyle/>
          <a:p>
            <a:pPr algn="l">
              <a:lnSpc>
                <a:spcPts val="4658"/>
              </a:lnSpc>
            </a:pPr>
            <a:r>
              <a:rPr lang="en-US" sz="3327" b="true">
                <a:solidFill>
                  <a:srgbClr val="05492E"/>
                </a:solidFill>
                <a:latin typeface="Poppins Medium"/>
                <a:ea typeface="Poppins Medium"/>
                <a:cs typeface="Poppins Medium"/>
                <a:sym typeface="Poppins Medium"/>
              </a:rPr>
              <a:t>Prepared By</a:t>
            </a:r>
          </a:p>
        </p:txBody>
      </p:sp>
      <p:sp>
        <p:nvSpPr>
          <p:cNvPr name="TextBox 41" id="41"/>
          <p:cNvSpPr txBox="true"/>
          <p:nvPr/>
        </p:nvSpPr>
        <p:spPr>
          <a:xfrm rot="0">
            <a:off x="2369013" y="993692"/>
            <a:ext cx="3593724" cy="509905"/>
          </a:xfrm>
          <a:prstGeom prst="rect">
            <a:avLst/>
          </a:prstGeom>
        </p:spPr>
        <p:txBody>
          <a:bodyPr anchor="t" rtlCol="false" tIns="0" lIns="0" bIns="0" rIns="0">
            <a:spAutoFit/>
          </a:bodyPr>
          <a:lstStyle/>
          <a:p>
            <a:pPr algn="l">
              <a:lnSpc>
                <a:spcPts val="3919"/>
              </a:lnSpc>
            </a:pPr>
            <a:r>
              <a:rPr lang="en-US" sz="2799" b="true">
                <a:solidFill>
                  <a:srgbClr val="05492E"/>
                </a:solidFill>
                <a:latin typeface="Poppins Bold"/>
                <a:ea typeface="Poppins Bold"/>
                <a:cs typeface="Poppins Bold"/>
                <a:sym typeface="Poppins Bold"/>
              </a:rPr>
              <a:t>NutriBox</a:t>
            </a:r>
          </a:p>
        </p:txBody>
      </p:sp>
      <p:sp>
        <p:nvSpPr>
          <p:cNvPr name="Freeform 42" id="42"/>
          <p:cNvSpPr/>
          <p:nvPr/>
        </p:nvSpPr>
        <p:spPr>
          <a:xfrm flipH="false" flipV="false" rot="0">
            <a:off x="375140" y="191407"/>
            <a:ext cx="2614571" cy="1776019"/>
          </a:xfrm>
          <a:custGeom>
            <a:avLst/>
            <a:gdLst/>
            <a:ahLst/>
            <a:cxnLst/>
            <a:rect r="r" b="b" t="t" l="l"/>
            <a:pathLst>
              <a:path h="1776019" w="2614571">
                <a:moveTo>
                  <a:pt x="0" y="0"/>
                </a:moveTo>
                <a:lnTo>
                  <a:pt x="2614571" y="0"/>
                </a:lnTo>
                <a:lnTo>
                  <a:pt x="2614571" y="1776019"/>
                </a:lnTo>
                <a:lnTo>
                  <a:pt x="0" y="1776019"/>
                </a:lnTo>
                <a:lnTo>
                  <a:pt x="0" y="0"/>
                </a:lnTo>
                <a:close/>
              </a:path>
            </a:pathLst>
          </a:custGeom>
          <a:blipFill>
            <a:blip r:embed="rId4"/>
            <a:stretch>
              <a:fillRect l="0" t="-15011" r="0" b="-32203"/>
            </a:stretch>
          </a:blipFill>
        </p:spPr>
      </p:sp>
      <p:sp>
        <p:nvSpPr>
          <p:cNvPr name="TextBox 43" id="43"/>
          <p:cNvSpPr txBox="true"/>
          <p:nvPr/>
        </p:nvSpPr>
        <p:spPr>
          <a:xfrm rot="0">
            <a:off x="3370348" y="7093645"/>
            <a:ext cx="3593724" cy="509905"/>
          </a:xfrm>
          <a:prstGeom prst="rect">
            <a:avLst/>
          </a:prstGeom>
        </p:spPr>
        <p:txBody>
          <a:bodyPr anchor="t" rtlCol="false" tIns="0" lIns="0" bIns="0" rIns="0">
            <a:spAutoFit/>
          </a:bodyPr>
          <a:lstStyle/>
          <a:p>
            <a:pPr algn="l">
              <a:lnSpc>
                <a:spcPts val="3919"/>
              </a:lnSpc>
            </a:pPr>
            <a:r>
              <a:rPr lang="en-US" sz="2799" b="true">
                <a:solidFill>
                  <a:srgbClr val="05492E"/>
                </a:solidFill>
                <a:latin typeface="Poppins Bold"/>
                <a:ea typeface="Poppins Bold"/>
                <a:cs typeface="Poppins Bold"/>
                <a:sym typeface="Poppins Bold"/>
              </a:rPr>
              <a:t>NutriBox Team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4" id="4"/>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7" id="7"/>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760958" y="147574"/>
            <a:ext cx="2614571" cy="1776019"/>
          </a:xfrm>
          <a:custGeom>
            <a:avLst/>
            <a:gdLst/>
            <a:ahLst/>
            <a:cxnLst/>
            <a:rect r="r" b="b" t="t" l="l"/>
            <a:pathLst>
              <a:path h="1776019" w="2614571">
                <a:moveTo>
                  <a:pt x="0" y="0"/>
                </a:moveTo>
                <a:lnTo>
                  <a:pt x="2614571" y="0"/>
                </a:lnTo>
                <a:lnTo>
                  <a:pt x="2614571" y="1776019"/>
                </a:lnTo>
                <a:lnTo>
                  <a:pt x="0" y="1776019"/>
                </a:lnTo>
                <a:lnTo>
                  <a:pt x="0" y="0"/>
                </a:lnTo>
                <a:close/>
              </a:path>
            </a:pathLst>
          </a:custGeom>
          <a:blipFill>
            <a:blip r:embed="rId2"/>
            <a:stretch>
              <a:fillRect l="0" t="-15011" r="0" b="-32203"/>
            </a:stretch>
          </a:blipFill>
        </p:spPr>
      </p:sp>
      <p:sp>
        <p:nvSpPr>
          <p:cNvPr name="Freeform 12" id="12"/>
          <p:cNvSpPr/>
          <p:nvPr/>
        </p:nvSpPr>
        <p:spPr>
          <a:xfrm flipH="false" flipV="false" rot="0">
            <a:off x="6804151" y="203516"/>
            <a:ext cx="1576779" cy="1267187"/>
          </a:xfrm>
          <a:custGeom>
            <a:avLst/>
            <a:gdLst/>
            <a:ahLst/>
            <a:cxnLst/>
            <a:rect r="r" b="b" t="t" l="l"/>
            <a:pathLst>
              <a:path h="1267187" w="1576779">
                <a:moveTo>
                  <a:pt x="0" y="0"/>
                </a:moveTo>
                <a:lnTo>
                  <a:pt x="1576778" y="0"/>
                </a:lnTo>
                <a:lnTo>
                  <a:pt x="1576778" y="1267187"/>
                </a:lnTo>
                <a:lnTo>
                  <a:pt x="0" y="12671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445491" y="2850486"/>
            <a:ext cx="1324891" cy="503459"/>
          </a:xfrm>
          <a:custGeom>
            <a:avLst/>
            <a:gdLst/>
            <a:ahLst/>
            <a:cxnLst/>
            <a:rect r="r" b="b" t="t" l="l"/>
            <a:pathLst>
              <a:path h="503459" w="1324891">
                <a:moveTo>
                  <a:pt x="0" y="0"/>
                </a:moveTo>
                <a:lnTo>
                  <a:pt x="1324891" y="0"/>
                </a:lnTo>
                <a:lnTo>
                  <a:pt x="1324891" y="503458"/>
                </a:lnTo>
                <a:lnTo>
                  <a:pt x="0" y="50345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593710" y="3353944"/>
            <a:ext cx="1028453" cy="874185"/>
          </a:xfrm>
          <a:custGeom>
            <a:avLst/>
            <a:gdLst/>
            <a:ahLst/>
            <a:cxnLst/>
            <a:rect r="r" b="b" t="t" l="l"/>
            <a:pathLst>
              <a:path h="874185" w="1028453">
                <a:moveTo>
                  <a:pt x="0" y="0"/>
                </a:moveTo>
                <a:lnTo>
                  <a:pt x="1028453" y="0"/>
                </a:lnTo>
                <a:lnTo>
                  <a:pt x="1028453" y="874185"/>
                </a:lnTo>
                <a:lnTo>
                  <a:pt x="0" y="874185"/>
                </a:lnTo>
                <a:lnTo>
                  <a:pt x="0" y="0"/>
                </a:lnTo>
                <a:close/>
              </a:path>
            </a:pathLst>
          </a:custGeom>
          <a:blipFill>
            <a:blip r:embed="rId7"/>
            <a:stretch>
              <a:fillRect l="0" t="0" r="0" b="0"/>
            </a:stretch>
          </a:blipFill>
        </p:spPr>
      </p:sp>
      <p:sp>
        <p:nvSpPr>
          <p:cNvPr name="Freeform 15" id="15"/>
          <p:cNvSpPr/>
          <p:nvPr/>
        </p:nvSpPr>
        <p:spPr>
          <a:xfrm flipH="false" flipV="false" rot="0">
            <a:off x="740871" y="5393026"/>
            <a:ext cx="1029511" cy="1470729"/>
          </a:xfrm>
          <a:custGeom>
            <a:avLst/>
            <a:gdLst/>
            <a:ahLst/>
            <a:cxnLst/>
            <a:rect r="r" b="b" t="t" l="l"/>
            <a:pathLst>
              <a:path h="1470729" w="1029511">
                <a:moveTo>
                  <a:pt x="0" y="0"/>
                </a:moveTo>
                <a:lnTo>
                  <a:pt x="1029511" y="0"/>
                </a:lnTo>
                <a:lnTo>
                  <a:pt x="1029511" y="1470729"/>
                </a:lnTo>
                <a:lnTo>
                  <a:pt x="0" y="14707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1028700" y="458012"/>
            <a:ext cx="5498428" cy="720095"/>
          </a:xfrm>
          <a:prstGeom prst="rect">
            <a:avLst/>
          </a:prstGeom>
        </p:spPr>
        <p:txBody>
          <a:bodyPr anchor="t" rtlCol="false" tIns="0" lIns="0" bIns="0" rIns="0">
            <a:spAutoFit/>
          </a:bodyPr>
          <a:lstStyle/>
          <a:p>
            <a:pPr algn="l">
              <a:lnSpc>
                <a:spcPts val="5359"/>
              </a:lnSpc>
            </a:pPr>
            <a:r>
              <a:rPr lang="en-US" sz="4503" b="true">
                <a:solidFill>
                  <a:srgbClr val="000000"/>
                </a:solidFill>
                <a:latin typeface="Poppins Bold"/>
                <a:ea typeface="Poppins Bold"/>
                <a:cs typeface="Poppins Bold"/>
                <a:sym typeface="Poppins Bold"/>
              </a:rPr>
              <a:t>The Target Market</a:t>
            </a:r>
          </a:p>
        </p:txBody>
      </p:sp>
      <p:sp>
        <p:nvSpPr>
          <p:cNvPr name="TextBox 17" id="17"/>
          <p:cNvSpPr txBox="true"/>
          <p:nvPr/>
        </p:nvSpPr>
        <p:spPr>
          <a:xfrm rot="0">
            <a:off x="2025988" y="2793336"/>
            <a:ext cx="14848185" cy="1675765"/>
          </a:xfrm>
          <a:prstGeom prst="rect">
            <a:avLst/>
          </a:prstGeom>
        </p:spPr>
        <p:txBody>
          <a:bodyPr anchor="t" rtlCol="false" tIns="0" lIns="0" bIns="0" rIns="0">
            <a:spAutoFit/>
          </a:bodyPr>
          <a:lstStyle/>
          <a:p>
            <a:pPr algn="just">
              <a:lnSpc>
                <a:spcPts val="2659"/>
              </a:lnSpc>
            </a:pPr>
            <a:r>
              <a:rPr lang="en-US" sz="1899" b="true">
                <a:solidFill>
                  <a:srgbClr val="000000"/>
                </a:solidFill>
                <a:latin typeface="Poppins Bold"/>
                <a:ea typeface="Poppins Bold"/>
                <a:cs typeface="Poppins Bold"/>
                <a:sym typeface="Poppins Bold"/>
              </a:rPr>
              <a:t>Primary Target Market:</a:t>
            </a:r>
          </a:p>
          <a:p>
            <a:pPr algn="just">
              <a:lnSpc>
                <a:spcPts val="2659"/>
              </a:lnSpc>
            </a:pPr>
            <a:r>
              <a:rPr lang="en-US" sz="1899" b="true">
                <a:solidFill>
                  <a:srgbClr val="000000"/>
                </a:solidFill>
                <a:latin typeface="Poppins Bold"/>
                <a:ea typeface="Poppins Bold"/>
                <a:cs typeface="Poppins Bold"/>
                <a:sym typeface="Poppins Bold"/>
              </a:rPr>
              <a:t>Fitness Enthusiasts &amp; Busy Professionals (age 25-40)</a:t>
            </a:r>
          </a:p>
          <a:p>
            <a:pPr algn="just" marL="410209" indent="-205105" lvl="1">
              <a:lnSpc>
                <a:spcPts val="2659"/>
              </a:lnSpc>
              <a:buFont typeface="Arial"/>
              <a:buChar char="•"/>
            </a:pPr>
            <a:r>
              <a:rPr lang="en-US" sz="1899">
                <a:solidFill>
                  <a:srgbClr val="000000"/>
                </a:solidFill>
                <a:latin typeface="Poppins"/>
                <a:ea typeface="Poppins"/>
                <a:cs typeface="Poppins"/>
                <a:sym typeface="Poppins"/>
              </a:rPr>
              <a:t>Health-consci</a:t>
            </a:r>
            <a:r>
              <a:rPr lang="en-US" sz="1899">
                <a:solidFill>
                  <a:srgbClr val="000000"/>
                </a:solidFill>
                <a:latin typeface="Poppins"/>
                <a:ea typeface="Poppins"/>
                <a:cs typeface="Poppins"/>
                <a:sym typeface="Poppins"/>
              </a:rPr>
              <a:t>ous individuals looking for high-protein meals, weight management options, and convenience.</a:t>
            </a:r>
          </a:p>
          <a:p>
            <a:pPr algn="just" marL="410209" indent="-205105" lvl="1">
              <a:lnSpc>
                <a:spcPts val="2659"/>
              </a:lnSpc>
              <a:spcBef>
                <a:spcPct val="0"/>
              </a:spcBef>
              <a:buFont typeface="Arial"/>
              <a:buChar char="•"/>
            </a:pPr>
            <a:r>
              <a:rPr lang="en-US" sz="1899">
                <a:solidFill>
                  <a:srgbClr val="000000"/>
                </a:solidFill>
                <a:latin typeface="Poppins"/>
                <a:ea typeface="Poppins"/>
                <a:cs typeface="Poppins"/>
                <a:sym typeface="Poppins"/>
              </a:rPr>
              <a:t>Prefer digital purchasing via Instagram, WhatsApp, or a website.</a:t>
            </a:r>
          </a:p>
          <a:p>
            <a:pPr algn="just">
              <a:lnSpc>
                <a:spcPts val="2659"/>
              </a:lnSpc>
              <a:spcBef>
                <a:spcPct val="0"/>
              </a:spcBef>
            </a:pPr>
          </a:p>
        </p:txBody>
      </p:sp>
      <p:sp>
        <p:nvSpPr>
          <p:cNvPr name="TextBox 18" id="18"/>
          <p:cNvSpPr txBox="true"/>
          <p:nvPr/>
        </p:nvSpPr>
        <p:spPr>
          <a:xfrm rot="0">
            <a:off x="2025988" y="5335876"/>
            <a:ext cx="15346829" cy="1342390"/>
          </a:xfrm>
          <a:prstGeom prst="rect">
            <a:avLst/>
          </a:prstGeom>
        </p:spPr>
        <p:txBody>
          <a:bodyPr anchor="t" rtlCol="false" tIns="0" lIns="0" bIns="0" rIns="0">
            <a:spAutoFit/>
          </a:bodyPr>
          <a:lstStyle/>
          <a:p>
            <a:pPr algn="just">
              <a:lnSpc>
                <a:spcPts val="2659"/>
              </a:lnSpc>
              <a:spcBef>
                <a:spcPct val="0"/>
              </a:spcBef>
            </a:pPr>
            <a:r>
              <a:rPr lang="en-US" b="true" sz="1899" strike="noStrike" u="none">
                <a:solidFill>
                  <a:srgbClr val="000000"/>
                </a:solidFill>
                <a:latin typeface="Poppins Bold"/>
                <a:ea typeface="Poppins Bold"/>
                <a:cs typeface="Poppins Bold"/>
                <a:sym typeface="Poppins Bold"/>
              </a:rPr>
              <a:t>Secondary Target Market:</a:t>
            </a:r>
          </a:p>
          <a:p>
            <a:pPr algn="just">
              <a:lnSpc>
                <a:spcPts val="2659"/>
              </a:lnSpc>
              <a:spcBef>
                <a:spcPct val="0"/>
              </a:spcBef>
            </a:pPr>
            <a:r>
              <a:rPr lang="en-US" b="true" sz="1899" strike="noStrike" u="none">
                <a:solidFill>
                  <a:srgbClr val="000000"/>
                </a:solidFill>
                <a:latin typeface="Poppins Bold"/>
                <a:ea typeface="Poppins Bold"/>
                <a:cs typeface="Poppins Bold"/>
                <a:sym typeface="Poppins Bold"/>
              </a:rPr>
              <a:t>Busy Moms &amp; Young</a:t>
            </a:r>
            <a:r>
              <a:rPr lang="en-US" b="true" sz="1899" strike="noStrike" u="none">
                <a:solidFill>
                  <a:srgbClr val="000000"/>
                </a:solidFill>
                <a:latin typeface="Poppins Bold"/>
                <a:ea typeface="Poppins Bold"/>
                <a:cs typeface="Poppins Bold"/>
                <a:sym typeface="Poppins Bold"/>
              </a:rPr>
              <a:t> Working Moms</a:t>
            </a:r>
            <a:r>
              <a:rPr lang="en-US" b="true" sz="1899" strike="noStrike" u="none">
                <a:solidFill>
                  <a:srgbClr val="000000"/>
                </a:solidFill>
                <a:latin typeface="Poppins Bold"/>
                <a:ea typeface="Poppins Bold"/>
                <a:cs typeface="Poppins Bold"/>
                <a:sym typeface="Poppins Bold"/>
              </a:rPr>
              <a:t> (age 30-50)</a:t>
            </a:r>
          </a:p>
          <a:p>
            <a:pPr algn="just" marL="410209" indent="-205105" lvl="1">
              <a:lnSpc>
                <a:spcPts val="2659"/>
              </a:lnSpc>
              <a:spcBef>
                <a:spcPct val="0"/>
              </a:spcBef>
              <a:buFont typeface="Arial"/>
              <a:buChar char="•"/>
            </a:pPr>
            <a:r>
              <a:rPr lang="en-US" sz="1899" strike="noStrike" u="none">
                <a:solidFill>
                  <a:srgbClr val="000000"/>
                </a:solidFill>
                <a:latin typeface="Poppins"/>
                <a:ea typeface="Poppins"/>
                <a:cs typeface="Poppins"/>
                <a:sym typeface="Poppins"/>
              </a:rPr>
              <a:t>Seeking healthy and nutritious meals for their families or themselves.</a:t>
            </a:r>
          </a:p>
          <a:p>
            <a:pPr algn="just" marL="410209" indent="-205105" lvl="1">
              <a:lnSpc>
                <a:spcPts val="2659"/>
              </a:lnSpc>
              <a:spcBef>
                <a:spcPct val="0"/>
              </a:spcBef>
              <a:buFont typeface="Arial"/>
              <a:buChar char="•"/>
            </a:pPr>
            <a:r>
              <a:rPr lang="en-US" sz="1899" strike="noStrike" u="none">
                <a:solidFill>
                  <a:srgbClr val="000000"/>
                </a:solidFill>
                <a:latin typeface="Poppins"/>
                <a:ea typeface="Poppins"/>
                <a:cs typeface="Poppins"/>
                <a:sym typeface="Poppins"/>
              </a:rPr>
              <a:t>Prefer easy ordering, reliable delivery, and trusted brands.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8573" y="8244967"/>
            <a:ext cx="3086100" cy="2700338"/>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4" id="4"/>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15696105" y="-1203595"/>
            <a:ext cx="5183790" cy="5847986"/>
            <a:chOff x="0" y="0"/>
            <a:chExt cx="3349220" cy="3778353"/>
          </a:xfrm>
        </p:grpSpPr>
        <p:sp>
          <p:nvSpPr>
            <p:cNvPr name="Freeform 6" id="6"/>
            <p:cNvSpPr/>
            <p:nvPr/>
          </p:nvSpPr>
          <p:spPr>
            <a:xfrm flipH="false" flipV="false" rot="0">
              <a:off x="0" y="0"/>
              <a:ext cx="3349220" cy="3778353"/>
            </a:xfrm>
            <a:custGeom>
              <a:avLst/>
              <a:gdLst/>
              <a:ahLst/>
              <a:cxnLst/>
              <a:rect r="r" b="b" t="t" l="l"/>
              <a:pathLst>
                <a:path h="3778353" w="3349220">
                  <a:moveTo>
                    <a:pt x="2511915" y="0"/>
                  </a:moveTo>
                  <a:lnTo>
                    <a:pt x="837305" y="0"/>
                  </a:lnTo>
                  <a:lnTo>
                    <a:pt x="0" y="1889177"/>
                  </a:lnTo>
                  <a:lnTo>
                    <a:pt x="837305" y="3778353"/>
                  </a:lnTo>
                  <a:lnTo>
                    <a:pt x="2511915" y="3778353"/>
                  </a:lnTo>
                  <a:lnTo>
                    <a:pt x="3349220" y="1889177"/>
                  </a:lnTo>
                  <a:close/>
                </a:path>
              </a:pathLst>
            </a:custGeom>
            <a:blipFill>
              <a:blip r:embed="rId2">
                <a:alphaModFix amt="52000"/>
              </a:blip>
              <a:stretch>
                <a:fillRect l="0" t="-16564" r="0" b="-16564"/>
              </a:stretch>
            </a:blipFill>
          </p:spPr>
        </p:sp>
      </p:grpSp>
      <p:sp>
        <p:nvSpPr>
          <p:cNvPr name="Freeform 7" id="7"/>
          <p:cNvSpPr/>
          <p:nvPr/>
        </p:nvSpPr>
        <p:spPr>
          <a:xfrm flipH="false" flipV="false" rot="0">
            <a:off x="326779" y="484850"/>
            <a:ext cx="17208141" cy="9679580"/>
          </a:xfrm>
          <a:custGeom>
            <a:avLst/>
            <a:gdLst/>
            <a:ahLst/>
            <a:cxnLst/>
            <a:rect r="r" b="b" t="t" l="l"/>
            <a:pathLst>
              <a:path h="9679580" w="17208141">
                <a:moveTo>
                  <a:pt x="0" y="0"/>
                </a:moveTo>
                <a:lnTo>
                  <a:pt x="17208141" y="0"/>
                </a:lnTo>
                <a:lnTo>
                  <a:pt x="17208141" y="9679580"/>
                </a:lnTo>
                <a:lnTo>
                  <a:pt x="0" y="9679580"/>
                </a:lnTo>
                <a:lnTo>
                  <a:pt x="0" y="0"/>
                </a:lnTo>
                <a:close/>
              </a:path>
            </a:pathLst>
          </a:custGeom>
          <a:blipFill>
            <a:blip r:embed="rId3"/>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8573" y="8244967"/>
            <a:ext cx="3086100" cy="2700338"/>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4" id="4"/>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0">
            <a:off x="188422" y="358474"/>
            <a:ext cx="17898593" cy="9563340"/>
          </a:xfrm>
          <a:custGeom>
            <a:avLst/>
            <a:gdLst/>
            <a:ahLst/>
            <a:cxnLst/>
            <a:rect r="r" b="b" t="t" l="l"/>
            <a:pathLst>
              <a:path h="9563340" w="17898593">
                <a:moveTo>
                  <a:pt x="0" y="0"/>
                </a:moveTo>
                <a:lnTo>
                  <a:pt x="17898593" y="0"/>
                </a:lnTo>
                <a:lnTo>
                  <a:pt x="17898593" y="9563340"/>
                </a:lnTo>
                <a:lnTo>
                  <a:pt x="0" y="9563340"/>
                </a:lnTo>
                <a:lnTo>
                  <a:pt x="0" y="0"/>
                </a:lnTo>
                <a:close/>
              </a:path>
            </a:pathLst>
          </a:custGeom>
          <a:blipFill>
            <a:blip r:embed="rId2"/>
            <a:stretch>
              <a:fillRect l="0" t="-2319" r="0" b="-2956"/>
            </a:stretch>
          </a:blipFill>
          <a:ln cap="sq">
            <a:noFill/>
            <a:prstDash val="solid"/>
            <a:miter/>
          </a:ln>
        </p:spPr>
      </p:sp>
      <p:grpSp>
        <p:nvGrpSpPr>
          <p:cNvPr name="Group 6" id="6"/>
          <p:cNvGrpSpPr/>
          <p:nvPr/>
        </p:nvGrpSpPr>
        <p:grpSpPr>
          <a:xfrm rot="0">
            <a:off x="15696105" y="-1203595"/>
            <a:ext cx="5183790" cy="5847986"/>
            <a:chOff x="0" y="0"/>
            <a:chExt cx="3349220" cy="3778353"/>
          </a:xfrm>
        </p:grpSpPr>
        <p:sp>
          <p:nvSpPr>
            <p:cNvPr name="Freeform 7" id="7"/>
            <p:cNvSpPr/>
            <p:nvPr/>
          </p:nvSpPr>
          <p:spPr>
            <a:xfrm flipH="false" flipV="false" rot="0">
              <a:off x="0" y="0"/>
              <a:ext cx="3349220" cy="3778353"/>
            </a:xfrm>
            <a:custGeom>
              <a:avLst/>
              <a:gdLst/>
              <a:ahLst/>
              <a:cxnLst/>
              <a:rect r="r" b="b" t="t" l="l"/>
              <a:pathLst>
                <a:path h="3778353" w="3349220">
                  <a:moveTo>
                    <a:pt x="2511915" y="0"/>
                  </a:moveTo>
                  <a:lnTo>
                    <a:pt x="837305" y="0"/>
                  </a:lnTo>
                  <a:lnTo>
                    <a:pt x="0" y="1889177"/>
                  </a:lnTo>
                  <a:lnTo>
                    <a:pt x="837305" y="3778353"/>
                  </a:lnTo>
                  <a:lnTo>
                    <a:pt x="2511915" y="3778353"/>
                  </a:lnTo>
                  <a:lnTo>
                    <a:pt x="3349220" y="1889177"/>
                  </a:lnTo>
                  <a:close/>
                </a:path>
              </a:pathLst>
            </a:custGeom>
            <a:blipFill>
              <a:blip r:embed="rId3">
                <a:alphaModFix amt="52000"/>
              </a:blip>
              <a:stretch>
                <a:fillRect l="0" t="-16564" r="0" b="-16564"/>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8573" y="8244967"/>
            <a:ext cx="3086100" cy="2700338"/>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4" id="4"/>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15696105" y="-1203595"/>
            <a:ext cx="5183790" cy="5847986"/>
            <a:chOff x="0" y="0"/>
            <a:chExt cx="3349220" cy="3778353"/>
          </a:xfrm>
        </p:grpSpPr>
        <p:sp>
          <p:nvSpPr>
            <p:cNvPr name="Freeform 6" id="6"/>
            <p:cNvSpPr/>
            <p:nvPr/>
          </p:nvSpPr>
          <p:spPr>
            <a:xfrm flipH="false" flipV="false" rot="0">
              <a:off x="0" y="0"/>
              <a:ext cx="3349220" cy="3778353"/>
            </a:xfrm>
            <a:custGeom>
              <a:avLst/>
              <a:gdLst/>
              <a:ahLst/>
              <a:cxnLst/>
              <a:rect r="r" b="b" t="t" l="l"/>
              <a:pathLst>
                <a:path h="3778353" w="3349220">
                  <a:moveTo>
                    <a:pt x="2511915" y="0"/>
                  </a:moveTo>
                  <a:lnTo>
                    <a:pt x="837305" y="0"/>
                  </a:lnTo>
                  <a:lnTo>
                    <a:pt x="0" y="1889177"/>
                  </a:lnTo>
                  <a:lnTo>
                    <a:pt x="837305" y="3778353"/>
                  </a:lnTo>
                  <a:lnTo>
                    <a:pt x="2511915" y="3778353"/>
                  </a:lnTo>
                  <a:lnTo>
                    <a:pt x="3349220" y="1889177"/>
                  </a:lnTo>
                  <a:close/>
                </a:path>
              </a:pathLst>
            </a:custGeom>
            <a:blipFill>
              <a:blip r:embed="rId2">
                <a:alphaModFix amt="52000"/>
              </a:blip>
              <a:stretch>
                <a:fillRect l="0" t="-16564" r="0" b="-16564"/>
              </a:stretch>
            </a:blipFill>
          </p:spPr>
        </p:sp>
      </p:grpSp>
      <p:sp>
        <p:nvSpPr>
          <p:cNvPr name="Freeform 7" id="7"/>
          <p:cNvSpPr/>
          <p:nvPr/>
        </p:nvSpPr>
        <p:spPr>
          <a:xfrm flipH="false" flipV="false" rot="0">
            <a:off x="527126" y="529965"/>
            <a:ext cx="16622963" cy="9350417"/>
          </a:xfrm>
          <a:custGeom>
            <a:avLst/>
            <a:gdLst/>
            <a:ahLst/>
            <a:cxnLst/>
            <a:rect r="r" b="b" t="t" l="l"/>
            <a:pathLst>
              <a:path h="9350417" w="16622963">
                <a:moveTo>
                  <a:pt x="0" y="0"/>
                </a:moveTo>
                <a:lnTo>
                  <a:pt x="16622963" y="0"/>
                </a:lnTo>
                <a:lnTo>
                  <a:pt x="16622963" y="9350417"/>
                </a:lnTo>
                <a:lnTo>
                  <a:pt x="0" y="9350417"/>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8573" y="8244967"/>
            <a:ext cx="3086100" cy="2700338"/>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4" id="4"/>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
        <p:nvSpPr>
          <p:cNvPr name="Freeform 5" id="5"/>
          <p:cNvSpPr/>
          <p:nvPr/>
        </p:nvSpPr>
        <p:spPr>
          <a:xfrm flipH="false" flipV="false" rot="0">
            <a:off x="797167" y="448406"/>
            <a:ext cx="16649962" cy="9365604"/>
          </a:xfrm>
          <a:custGeom>
            <a:avLst/>
            <a:gdLst/>
            <a:ahLst/>
            <a:cxnLst/>
            <a:rect r="r" b="b" t="t" l="l"/>
            <a:pathLst>
              <a:path h="9365604" w="16649962">
                <a:moveTo>
                  <a:pt x="0" y="0"/>
                </a:moveTo>
                <a:lnTo>
                  <a:pt x="16649962" y="0"/>
                </a:lnTo>
                <a:lnTo>
                  <a:pt x="16649962" y="9365604"/>
                </a:lnTo>
                <a:lnTo>
                  <a:pt x="0" y="9365604"/>
                </a:lnTo>
                <a:lnTo>
                  <a:pt x="0" y="0"/>
                </a:lnTo>
                <a:close/>
              </a:path>
            </a:pathLst>
          </a:custGeom>
          <a:blipFill>
            <a:blip r:embed="rId2"/>
            <a:stretch>
              <a:fillRect l="0" t="0" r="0" b="0"/>
            </a:stretch>
          </a:blipFill>
        </p:spPr>
      </p:sp>
      <p:grpSp>
        <p:nvGrpSpPr>
          <p:cNvPr name="Group 6" id="6"/>
          <p:cNvGrpSpPr/>
          <p:nvPr/>
        </p:nvGrpSpPr>
        <p:grpSpPr>
          <a:xfrm rot="0">
            <a:off x="15696105" y="-1203595"/>
            <a:ext cx="5183790" cy="5847986"/>
            <a:chOff x="0" y="0"/>
            <a:chExt cx="3349220" cy="3778353"/>
          </a:xfrm>
        </p:grpSpPr>
        <p:sp>
          <p:nvSpPr>
            <p:cNvPr name="Freeform 7" id="7"/>
            <p:cNvSpPr/>
            <p:nvPr/>
          </p:nvSpPr>
          <p:spPr>
            <a:xfrm flipH="false" flipV="false" rot="0">
              <a:off x="0" y="0"/>
              <a:ext cx="3349220" cy="3778353"/>
            </a:xfrm>
            <a:custGeom>
              <a:avLst/>
              <a:gdLst/>
              <a:ahLst/>
              <a:cxnLst/>
              <a:rect r="r" b="b" t="t" l="l"/>
              <a:pathLst>
                <a:path h="3778353" w="3349220">
                  <a:moveTo>
                    <a:pt x="2511915" y="0"/>
                  </a:moveTo>
                  <a:lnTo>
                    <a:pt x="837305" y="0"/>
                  </a:lnTo>
                  <a:lnTo>
                    <a:pt x="0" y="1889177"/>
                  </a:lnTo>
                  <a:lnTo>
                    <a:pt x="837305" y="3778353"/>
                  </a:lnTo>
                  <a:lnTo>
                    <a:pt x="2511915" y="3778353"/>
                  </a:lnTo>
                  <a:lnTo>
                    <a:pt x="3349220" y="1889177"/>
                  </a:lnTo>
                  <a:close/>
                </a:path>
              </a:pathLst>
            </a:custGeom>
            <a:blipFill>
              <a:blip r:embed="rId3">
                <a:alphaModFix amt="52000"/>
              </a:blip>
              <a:stretch>
                <a:fillRect l="0" t="-16564" r="0" b="-16564"/>
              </a:stretch>
            </a:blipFill>
          </p:spPr>
        </p:sp>
      </p:grpSp>
      <p:sp>
        <p:nvSpPr>
          <p:cNvPr name="TextBox 8" id="8"/>
          <p:cNvSpPr txBox="true"/>
          <p:nvPr/>
        </p:nvSpPr>
        <p:spPr>
          <a:xfrm rot="0">
            <a:off x="1408605" y="917009"/>
            <a:ext cx="3641824" cy="413913"/>
          </a:xfrm>
          <a:prstGeom prst="rect">
            <a:avLst/>
          </a:prstGeom>
        </p:spPr>
        <p:txBody>
          <a:bodyPr anchor="t" rtlCol="false" tIns="0" lIns="0" bIns="0" rIns="0">
            <a:spAutoFit/>
          </a:bodyPr>
          <a:lstStyle/>
          <a:p>
            <a:pPr algn="ctr">
              <a:lnSpc>
                <a:spcPts val="3435"/>
              </a:lnSpc>
            </a:pPr>
            <a:r>
              <a:rPr lang="en-US" sz="2454" spc="83">
                <a:solidFill>
                  <a:srgbClr val="2C2D2C"/>
                </a:solidFill>
                <a:latin typeface="League Spartan"/>
                <a:ea typeface="League Spartan"/>
                <a:cs typeface="League Spartan"/>
                <a:sym typeface="League Spartan"/>
              </a:rPr>
              <a:t>Young Working Mom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4" id="4"/>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7" id="7"/>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13760958" y="147574"/>
            <a:ext cx="2614571" cy="1776019"/>
          </a:xfrm>
          <a:custGeom>
            <a:avLst/>
            <a:gdLst/>
            <a:ahLst/>
            <a:cxnLst/>
            <a:rect r="r" b="b" t="t" l="l"/>
            <a:pathLst>
              <a:path h="1776019" w="2614571">
                <a:moveTo>
                  <a:pt x="0" y="0"/>
                </a:moveTo>
                <a:lnTo>
                  <a:pt x="2614571" y="0"/>
                </a:lnTo>
                <a:lnTo>
                  <a:pt x="2614571" y="1776019"/>
                </a:lnTo>
                <a:lnTo>
                  <a:pt x="0" y="1776019"/>
                </a:lnTo>
                <a:lnTo>
                  <a:pt x="0" y="0"/>
                </a:lnTo>
                <a:close/>
              </a:path>
            </a:pathLst>
          </a:custGeom>
          <a:blipFill>
            <a:blip r:embed="rId2"/>
            <a:stretch>
              <a:fillRect l="0" t="-15011" r="0" b="-32203"/>
            </a:stretch>
          </a:blipFill>
        </p:spPr>
      </p:sp>
      <p:sp>
        <p:nvSpPr>
          <p:cNvPr name="Freeform 12" id="12"/>
          <p:cNvSpPr/>
          <p:nvPr/>
        </p:nvSpPr>
        <p:spPr>
          <a:xfrm flipH="false" flipV="false" rot="0">
            <a:off x="-193791" y="-277287"/>
            <a:ext cx="18820102" cy="12184380"/>
          </a:xfrm>
          <a:custGeom>
            <a:avLst/>
            <a:gdLst/>
            <a:ahLst/>
            <a:cxnLst/>
            <a:rect r="r" b="b" t="t" l="l"/>
            <a:pathLst>
              <a:path h="12184380" w="18820102">
                <a:moveTo>
                  <a:pt x="0" y="0"/>
                </a:moveTo>
                <a:lnTo>
                  <a:pt x="18820102" y="0"/>
                </a:lnTo>
                <a:lnTo>
                  <a:pt x="18820102" y="12184380"/>
                </a:lnTo>
                <a:lnTo>
                  <a:pt x="0" y="12184380"/>
                </a:lnTo>
                <a:lnTo>
                  <a:pt x="0" y="0"/>
                </a:lnTo>
                <a:close/>
              </a:path>
            </a:pathLst>
          </a:custGeom>
          <a:blipFill>
            <a:blip r:embed="rId3">
              <a:alphaModFix amt="53000"/>
            </a:blip>
            <a:stretch>
              <a:fillRect l="0" t="-1454" r="0" b="-1454"/>
            </a:stretch>
          </a:blipFill>
        </p:spPr>
      </p:sp>
      <p:sp>
        <p:nvSpPr>
          <p:cNvPr name="Freeform 13" id="13"/>
          <p:cNvSpPr/>
          <p:nvPr/>
        </p:nvSpPr>
        <p:spPr>
          <a:xfrm flipH="false" flipV="false" rot="0">
            <a:off x="3533370" y="1574059"/>
            <a:ext cx="10444706" cy="8172982"/>
          </a:xfrm>
          <a:custGeom>
            <a:avLst/>
            <a:gdLst/>
            <a:ahLst/>
            <a:cxnLst/>
            <a:rect r="r" b="b" t="t" l="l"/>
            <a:pathLst>
              <a:path h="8172982" w="10444706">
                <a:moveTo>
                  <a:pt x="0" y="0"/>
                </a:moveTo>
                <a:lnTo>
                  <a:pt x="10444706" y="0"/>
                </a:lnTo>
                <a:lnTo>
                  <a:pt x="10444706" y="8172982"/>
                </a:lnTo>
                <a:lnTo>
                  <a:pt x="0" y="81729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028700" y="458012"/>
            <a:ext cx="6144398" cy="720095"/>
          </a:xfrm>
          <a:prstGeom prst="rect">
            <a:avLst/>
          </a:prstGeom>
        </p:spPr>
        <p:txBody>
          <a:bodyPr anchor="t" rtlCol="false" tIns="0" lIns="0" bIns="0" rIns="0">
            <a:spAutoFit/>
          </a:bodyPr>
          <a:lstStyle/>
          <a:p>
            <a:pPr algn="l">
              <a:lnSpc>
                <a:spcPts val="5359"/>
              </a:lnSpc>
            </a:pPr>
            <a:r>
              <a:rPr lang="en-US" sz="4503" b="true">
                <a:solidFill>
                  <a:srgbClr val="000000"/>
                </a:solidFill>
                <a:latin typeface="Poppins Bold"/>
                <a:ea typeface="Poppins Bold"/>
                <a:cs typeface="Poppins Bold"/>
                <a:sym typeface="Poppins Bold"/>
              </a:rPr>
              <a:t>Unique Selling Point</a:t>
            </a:r>
          </a:p>
        </p:txBody>
      </p:sp>
      <p:sp>
        <p:nvSpPr>
          <p:cNvPr name="TextBox 15" id="15"/>
          <p:cNvSpPr txBox="true"/>
          <p:nvPr/>
        </p:nvSpPr>
        <p:spPr>
          <a:xfrm rot="0">
            <a:off x="3374879" y="2715822"/>
            <a:ext cx="11538242" cy="556900"/>
          </a:xfrm>
          <a:prstGeom prst="rect">
            <a:avLst/>
          </a:prstGeom>
        </p:spPr>
        <p:txBody>
          <a:bodyPr anchor="t" rtlCol="false" tIns="0" lIns="0" bIns="0" rIns="0">
            <a:spAutoFit/>
          </a:bodyPr>
          <a:lstStyle/>
          <a:p>
            <a:pPr algn="l">
              <a:lnSpc>
                <a:spcPts val="4169"/>
              </a:lnSpc>
            </a:pPr>
            <a:r>
              <a:rPr lang="en-US" sz="3503" b="true">
                <a:solidFill>
                  <a:srgbClr val="000000"/>
                </a:solidFill>
                <a:latin typeface="Poppins Bold"/>
                <a:ea typeface="Poppins Bold"/>
                <a:cs typeface="Poppins Bold"/>
                <a:sym typeface="Poppins Bold"/>
              </a:rPr>
              <a:t>Healthy has a new flavor — Delicious.</a:t>
            </a:r>
          </a:p>
        </p:txBody>
      </p:sp>
      <p:sp>
        <p:nvSpPr>
          <p:cNvPr name="TextBox 16" id="16"/>
          <p:cNvSpPr txBox="true"/>
          <p:nvPr/>
        </p:nvSpPr>
        <p:spPr>
          <a:xfrm rot="0">
            <a:off x="3374879" y="3532025"/>
            <a:ext cx="11538242" cy="2128525"/>
          </a:xfrm>
          <a:prstGeom prst="rect">
            <a:avLst/>
          </a:prstGeom>
        </p:spPr>
        <p:txBody>
          <a:bodyPr anchor="t" rtlCol="false" tIns="0" lIns="0" bIns="0" rIns="0">
            <a:spAutoFit/>
          </a:bodyPr>
          <a:lstStyle/>
          <a:p>
            <a:pPr algn="just">
              <a:lnSpc>
                <a:spcPts val="4169"/>
              </a:lnSpc>
            </a:pPr>
            <a:r>
              <a:rPr lang="en-US" sz="3503" b="true">
                <a:solidFill>
                  <a:srgbClr val="000000"/>
                </a:solidFill>
                <a:latin typeface="Poppins Bold"/>
                <a:ea typeface="Poppins Bold"/>
                <a:cs typeface="Poppins Bold"/>
                <a:sym typeface="Poppins Bold"/>
              </a:rPr>
              <a:t>We’ve cracked the code: food that fuels your body and satisfies your cravings.</a:t>
            </a:r>
          </a:p>
          <a:p>
            <a:pPr algn="l">
              <a:lnSpc>
                <a:spcPts val="4169"/>
              </a:lnSpc>
            </a:pPr>
            <a:r>
              <a:rPr lang="en-US" sz="3503" b="true">
                <a:solidFill>
                  <a:srgbClr val="000000"/>
                </a:solidFill>
                <a:latin typeface="Poppins Bold"/>
                <a:ea typeface="Poppins Bold"/>
                <a:cs typeface="Poppins Bold"/>
                <a:sym typeface="Poppins Bold"/>
              </a:rPr>
              <a:t> No more bland. No more boring. Just clean, crave-worthy goodness.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1999"/>
            </a:blip>
            <a:stretch>
              <a:fillRect l="0" t="-38888" r="0" b="-38888"/>
            </a:stretch>
          </a:blipFill>
        </p:spPr>
      </p:sp>
      <p:sp>
        <p:nvSpPr>
          <p:cNvPr name="AutoShape 3" id="3"/>
          <p:cNvSpPr/>
          <p:nvPr/>
        </p:nvSpPr>
        <p:spPr>
          <a:xfrm flipV="true">
            <a:off x="13558180" y="3138393"/>
            <a:ext cx="0" cy="3856813"/>
          </a:xfrm>
          <a:prstGeom prst="line">
            <a:avLst/>
          </a:prstGeom>
          <a:ln cap="flat" w="28575">
            <a:solidFill>
              <a:srgbClr val="000000"/>
            </a:solidFill>
            <a:prstDash val="sysDash"/>
            <a:headEnd type="none" len="sm" w="sm"/>
            <a:tailEnd type="none" len="sm" w="sm"/>
          </a:ln>
        </p:spPr>
      </p:sp>
      <p:sp>
        <p:nvSpPr>
          <p:cNvPr name="AutoShape 4" id="4"/>
          <p:cNvSpPr/>
          <p:nvPr/>
        </p:nvSpPr>
        <p:spPr>
          <a:xfrm flipV="true">
            <a:off x="9129712" y="3138393"/>
            <a:ext cx="0" cy="3856813"/>
          </a:xfrm>
          <a:prstGeom prst="line">
            <a:avLst/>
          </a:prstGeom>
          <a:ln cap="flat" w="28575">
            <a:solidFill>
              <a:srgbClr val="000000"/>
            </a:solidFill>
            <a:prstDash val="sysDash"/>
            <a:headEnd type="none" len="sm" w="sm"/>
            <a:tailEnd type="none" len="sm" w="sm"/>
          </a:ln>
        </p:spPr>
      </p:sp>
      <p:grpSp>
        <p:nvGrpSpPr>
          <p:cNvPr name="Group 5" id="5"/>
          <p:cNvGrpSpPr/>
          <p:nvPr/>
        </p:nvGrpSpPr>
        <p:grpSpPr>
          <a:xfrm rot="-10800000">
            <a:off x="15574388" y="-1641732"/>
            <a:ext cx="6103845" cy="5340865"/>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7" id="7"/>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6277009" y="689261"/>
            <a:ext cx="1700198" cy="1487673"/>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0">
            <a:off x="15876885" y="1304307"/>
            <a:ext cx="997288" cy="872627"/>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13" id="13"/>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
        <p:nvSpPr>
          <p:cNvPr name="AutoShape 14" id="14"/>
          <p:cNvSpPr/>
          <p:nvPr/>
        </p:nvSpPr>
        <p:spPr>
          <a:xfrm>
            <a:off x="1028700" y="2144441"/>
            <a:ext cx="4514771" cy="32493"/>
          </a:xfrm>
          <a:prstGeom prst="line">
            <a:avLst/>
          </a:prstGeom>
          <a:ln cap="flat" w="19050">
            <a:solidFill>
              <a:srgbClr val="000000"/>
            </a:solidFill>
            <a:prstDash val="solid"/>
            <a:headEnd type="none" len="sm" w="sm"/>
            <a:tailEnd type="none" len="sm" w="sm"/>
          </a:ln>
        </p:spPr>
      </p:sp>
      <p:sp>
        <p:nvSpPr>
          <p:cNvPr name="Freeform 15" id="15"/>
          <p:cNvSpPr/>
          <p:nvPr/>
        </p:nvSpPr>
        <p:spPr>
          <a:xfrm flipH="false" flipV="false" rot="0">
            <a:off x="5724687" y="734605"/>
            <a:ext cx="1323899" cy="1270185"/>
          </a:xfrm>
          <a:custGeom>
            <a:avLst/>
            <a:gdLst/>
            <a:ahLst/>
            <a:cxnLst/>
            <a:rect r="r" b="b" t="t" l="l"/>
            <a:pathLst>
              <a:path h="1270185" w="1323899">
                <a:moveTo>
                  <a:pt x="0" y="0"/>
                </a:moveTo>
                <a:lnTo>
                  <a:pt x="1323899" y="0"/>
                </a:lnTo>
                <a:lnTo>
                  <a:pt x="1323899" y="1270185"/>
                </a:lnTo>
                <a:lnTo>
                  <a:pt x="0" y="127018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1225637" y="2732672"/>
            <a:ext cx="1802888" cy="1932921"/>
          </a:xfrm>
          <a:custGeom>
            <a:avLst/>
            <a:gdLst/>
            <a:ahLst/>
            <a:cxnLst/>
            <a:rect r="r" b="b" t="t" l="l"/>
            <a:pathLst>
              <a:path h="1932921" w="1802888">
                <a:moveTo>
                  <a:pt x="0" y="0"/>
                </a:moveTo>
                <a:lnTo>
                  <a:pt x="1802888" y="0"/>
                </a:lnTo>
                <a:lnTo>
                  <a:pt x="1802888" y="1932921"/>
                </a:lnTo>
                <a:lnTo>
                  <a:pt x="0" y="19329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7" id="17"/>
          <p:cNvSpPr/>
          <p:nvPr/>
        </p:nvSpPr>
        <p:spPr>
          <a:xfrm flipV="true">
            <a:off x="4518774" y="3138393"/>
            <a:ext cx="0" cy="3856813"/>
          </a:xfrm>
          <a:prstGeom prst="line">
            <a:avLst/>
          </a:prstGeom>
          <a:ln cap="flat" w="28575">
            <a:solidFill>
              <a:srgbClr val="000000"/>
            </a:solidFill>
            <a:prstDash val="sysDash"/>
            <a:headEnd type="none" len="sm" w="sm"/>
            <a:tailEnd type="none" len="sm" w="sm"/>
          </a:ln>
        </p:spPr>
      </p:sp>
      <p:sp>
        <p:nvSpPr>
          <p:cNvPr name="Freeform 18" id="18"/>
          <p:cNvSpPr/>
          <p:nvPr/>
        </p:nvSpPr>
        <p:spPr>
          <a:xfrm flipH="false" flipV="false" rot="0">
            <a:off x="6090389" y="2732672"/>
            <a:ext cx="1198276" cy="1810582"/>
          </a:xfrm>
          <a:custGeom>
            <a:avLst/>
            <a:gdLst/>
            <a:ahLst/>
            <a:cxnLst/>
            <a:rect r="r" b="b" t="t" l="l"/>
            <a:pathLst>
              <a:path h="1810582" w="1198276">
                <a:moveTo>
                  <a:pt x="0" y="0"/>
                </a:moveTo>
                <a:lnTo>
                  <a:pt x="1198276" y="0"/>
                </a:lnTo>
                <a:lnTo>
                  <a:pt x="1198276" y="1810582"/>
                </a:lnTo>
                <a:lnTo>
                  <a:pt x="0" y="181058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9" id="19"/>
          <p:cNvSpPr/>
          <p:nvPr/>
        </p:nvSpPr>
        <p:spPr>
          <a:xfrm flipH="false" flipV="false" rot="0">
            <a:off x="14674893" y="2656856"/>
            <a:ext cx="2479526" cy="2209033"/>
          </a:xfrm>
          <a:custGeom>
            <a:avLst/>
            <a:gdLst/>
            <a:ahLst/>
            <a:cxnLst/>
            <a:rect r="r" b="b" t="t" l="l"/>
            <a:pathLst>
              <a:path h="2209033" w="2479526">
                <a:moveTo>
                  <a:pt x="0" y="0"/>
                </a:moveTo>
                <a:lnTo>
                  <a:pt x="2479526" y="0"/>
                </a:lnTo>
                <a:lnTo>
                  <a:pt x="2479526" y="2209032"/>
                </a:lnTo>
                <a:lnTo>
                  <a:pt x="0" y="220903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10696575" y="2732672"/>
            <a:ext cx="1440180" cy="2057400"/>
          </a:xfrm>
          <a:custGeom>
            <a:avLst/>
            <a:gdLst/>
            <a:ahLst/>
            <a:cxnLst/>
            <a:rect r="r" b="b" t="t" l="l"/>
            <a:pathLst>
              <a:path h="2057400" w="1440180">
                <a:moveTo>
                  <a:pt x="0" y="0"/>
                </a:moveTo>
                <a:lnTo>
                  <a:pt x="1440180" y="0"/>
                </a:lnTo>
                <a:lnTo>
                  <a:pt x="1440180" y="2057400"/>
                </a:lnTo>
                <a:lnTo>
                  <a:pt x="0" y="20574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1" id="21"/>
          <p:cNvSpPr txBox="true"/>
          <p:nvPr/>
        </p:nvSpPr>
        <p:spPr>
          <a:xfrm rot="0">
            <a:off x="1028700" y="990600"/>
            <a:ext cx="5509891" cy="720095"/>
          </a:xfrm>
          <a:prstGeom prst="rect">
            <a:avLst/>
          </a:prstGeom>
        </p:spPr>
        <p:txBody>
          <a:bodyPr anchor="t" rtlCol="false" tIns="0" lIns="0" bIns="0" rIns="0">
            <a:spAutoFit/>
          </a:bodyPr>
          <a:lstStyle/>
          <a:p>
            <a:pPr algn="l">
              <a:lnSpc>
                <a:spcPts val="5359"/>
              </a:lnSpc>
            </a:pPr>
            <a:r>
              <a:rPr lang="en-US" sz="4503" b="true">
                <a:solidFill>
                  <a:srgbClr val="000000"/>
                </a:solidFill>
                <a:latin typeface="Poppins Bold"/>
                <a:ea typeface="Poppins Bold"/>
                <a:cs typeface="Poppins Bold"/>
                <a:sym typeface="Poppins Bold"/>
              </a:rPr>
              <a:t>Marketing Mix</a:t>
            </a:r>
          </a:p>
        </p:txBody>
      </p:sp>
      <p:sp>
        <p:nvSpPr>
          <p:cNvPr name="TextBox 22" id="22"/>
          <p:cNvSpPr txBox="true"/>
          <p:nvPr/>
        </p:nvSpPr>
        <p:spPr>
          <a:xfrm rot="0">
            <a:off x="4970857" y="4527734"/>
            <a:ext cx="3596239" cy="457968"/>
          </a:xfrm>
          <a:prstGeom prst="rect">
            <a:avLst/>
          </a:prstGeom>
        </p:spPr>
        <p:txBody>
          <a:bodyPr anchor="t" rtlCol="false" tIns="0" lIns="0" bIns="0" rIns="0">
            <a:spAutoFit/>
          </a:bodyPr>
          <a:lstStyle/>
          <a:p>
            <a:pPr algn="ctr">
              <a:lnSpc>
                <a:spcPts val="3632"/>
              </a:lnSpc>
            </a:pPr>
            <a:r>
              <a:rPr lang="en-US" b="true" sz="2594">
                <a:solidFill>
                  <a:srgbClr val="000000"/>
                </a:solidFill>
                <a:latin typeface="Poppins Bold"/>
                <a:ea typeface="Poppins Bold"/>
                <a:cs typeface="Poppins Bold"/>
                <a:sym typeface="Poppins Bold"/>
              </a:rPr>
              <a:t>Price</a:t>
            </a:r>
          </a:p>
        </p:txBody>
      </p:sp>
      <p:sp>
        <p:nvSpPr>
          <p:cNvPr name="TextBox 23" id="23"/>
          <p:cNvSpPr txBox="true"/>
          <p:nvPr/>
        </p:nvSpPr>
        <p:spPr>
          <a:xfrm rot="0">
            <a:off x="328961" y="4777577"/>
            <a:ext cx="3596239" cy="915168"/>
          </a:xfrm>
          <a:prstGeom prst="rect">
            <a:avLst/>
          </a:prstGeom>
        </p:spPr>
        <p:txBody>
          <a:bodyPr anchor="t" rtlCol="false" tIns="0" lIns="0" bIns="0" rIns="0">
            <a:spAutoFit/>
          </a:bodyPr>
          <a:lstStyle/>
          <a:p>
            <a:pPr algn="ctr">
              <a:lnSpc>
                <a:spcPts val="3632"/>
              </a:lnSpc>
            </a:pPr>
            <a:r>
              <a:rPr lang="en-US" sz="2594" b="true">
                <a:solidFill>
                  <a:srgbClr val="000000"/>
                </a:solidFill>
                <a:latin typeface="Poppins Bold"/>
                <a:ea typeface="Poppins Bold"/>
                <a:cs typeface="Poppins Bold"/>
                <a:sym typeface="Poppins Bold"/>
              </a:rPr>
              <a:t>product</a:t>
            </a:r>
          </a:p>
          <a:p>
            <a:pPr algn="ctr">
              <a:lnSpc>
                <a:spcPts val="3632"/>
              </a:lnSpc>
            </a:pPr>
          </a:p>
        </p:txBody>
      </p:sp>
      <p:sp>
        <p:nvSpPr>
          <p:cNvPr name="TextBox 24" id="24"/>
          <p:cNvSpPr txBox="true"/>
          <p:nvPr/>
        </p:nvSpPr>
        <p:spPr>
          <a:xfrm rot="0">
            <a:off x="14039193" y="4977037"/>
            <a:ext cx="3596239" cy="457968"/>
          </a:xfrm>
          <a:prstGeom prst="rect">
            <a:avLst/>
          </a:prstGeom>
        </p:spPr>
        <p:txBody>
          <a:bodyPr anchor="t" rtlCol="false" tIns="0" lIns="0" bIns="0" rIns="0">
            <a:spAutoFit/>
          </a:bodyPr>
          <a:lstStyle/>
          <a:p>
            <a:pPr algn="ctr">
              <a:lnSpc>
                <a:spcPts val="3632"/>
              </a:lnSpc>
            </a:pPr>
            <a:r>
              <a:rPr lang="en-US" b="true" sz="2594">
                <a:solidFill>
                  <a:srgbClr val="000000"/>
                </a:solidFill>
                <a:latin typeface="Poppins Bold"/>
                <a:ea typeface="Poppins Bold"/>
                <a:cs typeface="Poppins Bold"/>
                <a:sym typeface="Poppins Bold"/>
              </a:rPr>
              <a:t>Promotion</a:t>
            </a:r>
          </a:p>
        </p:txBody>
      </p:sp>
      <p:sp>
        <p:nvSpPr>
          <p:cNvPr name="TextBox 25" id="25"/>
          <p:cNvSpPr txBox="true"/>
          <p:nvPr/>
        </p:nvSpPr>
        <p:spPr>
          <a:xfrm rot="0">
            <a:off x="9618545" y="4875030"/>
            <a:ext cx="3596239" cy="457968"/>
          </a:xfrm>
          <a:prstGeom prst="rect">
            <a:avLst/>
          </a:prstGeom>
        </p:spPr>
        <p:txBody>
          <a:bodyPr anchor="t" rtlCol="false" tIns="0" lIns="0" bIns="0" rIns="0">
            <a:spAutoFit/>
          </a:bodyPr>
          <a:lstStyle/>
          <a:p>
            <a:pPr algn="ctr">
              <a:lnSpc>
                <a:spcPts val="3632"/>
              </a:lnSpc>
            </a:pPr>
            <a:r>
              <a:rPr lang="en-US" b="true" sz="2594">
                <a:solidFill>
                  <a:srgbClr val="000000"/>
                </a:solidFill>
                <a:latin typeface="Poppins Bold"/>
                <a:ea typeface="Poppins Bold"/>
                <a:cs typeface="Poppins Bold"/>
                <a:sym typeface="Poppins Bold"/>
              </a:rPr>
              <a:t>Place</a:t>
            </a:r>
          </a:p>
        </p:txBody>
      </p:sp>
      <p:sp>
        <p:nvSpPr>
          <p:cNvPr name="TextBox 26" id="26"/>
          <p:cNvSpPr txBox="true"/>
          <p:nvPr/>
        </p:nvSpPr>
        <p:spPr>
          <a:xfrm rot="0">
            <a:off x="9139238" y="5263555"/>
            <a:ext cx="9525" cy="1566544"/>
          </a:xfrm>
          <a:prstGeom prst="rect">
            <a:avLst/>
          </a:prstGeom>
        </p:spPr>
        <p:txBody>
          <a:bodyPr anchor="t" rtlCol="false" tIns="0" lIns="0" bIns="0" rIns="0">
            <a:spAutoFit/>
          </a:bodyPr>
          <a:lstStyle/>
          <a:p>
            <a:pPr algn="ctr">
              <a:lnSpc>
                <a:spcPts val="12880"/>
              </a:lnSpc>
            </a:pPr>
          </a:p>
        </p:txBody>
      </p:sp>
      <p:sp>
        <p:nvSpPr>
          <p:cNvPr name="TextBox 27" id="27"/>
          <p:cNvSpPr txBox="true"/>
          <p:nvPr/>
        </p:nvSpPr>
        <p:spPr>
          <a:xfrm rot="0">
            <a:off x="328961" y="5397470"/>
            <a:ext cx="3981225" cy="4583704"/>
          </a:xfrm>
          <a:prstGeom prst="rect">
            <a:avLst/>
          </a:prstGeom>
        </p:spPr>
        <p:txBody>
          <a:bodyPr anchor="t" rtlCol="false" tIns="0" lIns="0" bIns="0" rIns="0">
            <a:spAutoFit/>
          </a:bodyPr>
          <a:lstStyle/>
          <a:p>
            <a:pPr algn="ctr">
              <a:lnSpc>
                <a:spcPts val="3029"/>
              </a:lnSpc>
              <a:spcBef>
                <a:spcPct val="0"/>
              </a:spcBef>
            </a:pPr>
            <a:r>
              <a:rPr lang="en-US" b="true" sz="2164">
                <a:solidFill>
                  <a:srgbClr val="000000"/>
                </a:solidFill>
                <a:latin typeface="Poppins Bold"/>
                <a:ea typeface="Poppins Bold"/>
                <a:cs typeface="Poppins Bold"/>
                <a:sym typeface="Poppins Bold"/>
              </a:rPr>
              <a:t>N</a:t>
            </a:r>
            <a:r>
              <a:rPr lang="en-US" b="true" sz="2164">
                <a:solidFill>
                  <a:srgbClr val="000000"/>
                </a:solidFill>
                <a:latin typeface="Poppins Bold"/>
                <a:ea typeface="Poppins Bold"/>
                <a:cs typeface="Poppins Bold"/>
                <a:sym typeface="Poppins Bold"/>
              </a:rPr>
              <a:t>utri Box offers healthy meals and nutrition tips.</a:t>
            </a:r>
          </a:p>
          <a:p>
            <a:pPr algn="ctr">
              <a:lnSpc>
                <a:spcPts val="3029"/>
              </a:lnSpc>
              <a:spcBef>
                <a:spcPct val="0"/>
              </a:spcBef>
            </a:pPr>
            <a:r>
              <a:rPr lang="en-US" b="true" sz="2164">
                <a:solidFill>
                  <a:srgbClr val="000000"/>
                </a:solidFill>
                <a:latin typeface="Poppins Bold"/>
                <a:ea typeface="Poppins Bold"/>
                <a:cs typeface="Poppins Bold"/>
                <a:sym typeface="Poppins Bold"/>
              </a:rPr>
              <a:t> • Our meals are great for people who want to stay fit, athletes, and anyone who needs balanced food.</a:t>
            </a:r>
          </a:p>
          <a:p>
            <a:pPr algn="ctr">
              <a:lnSpc>
                <a:spcPts val="3029"/>
              </a:lnSpc>
              <a:spcBef>
                <a:spcPct val="0"/>
              </a:spcBef>
            </a:pPr>
            <a:r>
              <a:rPr lang="en-US" b="true" sz="2164">
                <a:solidFill>
                  <a:srgbClr val="000000"/>
                </a:solidFill>
                <a:latin typeface="Poppins Bold"/>
                <a:ea typeface="Poppins Bold"/>
                <a:cs typeface="Poppins Bold"/>
                <a:sym typeface="Poppins Bold"/>
              </a:rPr>
              <a:t> • Our food is:</a:t>
            </a:r>
          </a:p>
          <a:p>
            <a:pPr algn="ctr">
              <a:lnSpc>
                <a:spcPts val="3029"/>
              </a:lnSpc>
              <a:spcBef>
                <a:spcPct val="0"/>
              </a:spcBef>
            </a:pPr>
            <a:r>
              <a:rPr lang="en-US" b="true" sz="2164">
                <a:solidFill>
                  <a:srgbClr val="000000"/>
                </a:solidFill>
                <a:latin typeface="Poppins Bold"/>
                <a:ea typeface="Poppins Bold"/>
                <a:cs typeface="Poppins Bold"/>
                <a:sym typeface="Poppins Bold"/>
              </a:rPr>
              <a:t> • Made with fresh ingredients.</a:t>
            </a:r>
          </a:p>
          <a:p>
            <a:pPr algn="ctr">
              <a:lnSpc>
                <a:spcPts val="3029"/>
              </a:lnSpc>
              <a:spcBef>
                <a:spcPct val="0"/>
              </a:spcBef>
            </a:pPr>
            <a:r>
              <a:rPr lang="en-US" b="true" sz="2164">
                <a:solidFill>
                  <a:srgbClr val="000000"/>
                </a:solidFill>
                <a:latin typeface="Poppins Bold"/>
                <a:ea typeface="Poppins Bold"/>
                <a:cs typeface="Poppins Bold"/>
                <a:sym typeface="Poppins Bold"/>
              </a:rPr>
              <a:t> • Free from preservatives.</a:t>
            </a:r>
          </a:p>
          <a:p>
            <a:pPr algn="ctr">
              <a:lnSpc>
                <a:spcPts val="3029"/>
              </a:lnSpc>
              <a:spcBef>
                <a:spcPct val="0"/>
              </a:spcBef>
            </a:pPr>
            <a:r>
              <a:rPr lang="en-US" b="true" sz="2164">
                <a:solidFill>
                  <a:srgbClr val="000000"/>
                </a:solidFill>
                <a:latin typeface="Poppins Bold"/>
                <a:ea typeface="Poppins Bold"/>
                <a:cs typeface="Poppins Bold"/>
                <a:sym typeface="Poppins Bold"/>
              </a:rPr>
              <a:t> • Calorie-counted for a healthy diet.</a:t>
            </a:r>
          </a:p>
        </p:txBody>
      </p:sp>
      <p:sp>
        <p:nvSpPr>
          <p:cNvPr name="TextBox 28" id="28"/>
          <p:cNvSpPr txBox="true"/>
          <p:nvPr/>
        </p:nvSpPr>
        <p:spPr>
          <a:xfrm rot="0">
            <a:off x="9355715" y="5549305"/>
            <a:ext cx="3981225" cy="3059704"/>
          </a:xfrm>
          <a:prstGeom prst="rect">
            <a:avLst/>
          </a:prstGeom>
        </p:spPr>
        <p:txBody>
          <a:bodyPr anchor="t" rtlCol="false" tIns="0" lIns="0" bIns="0" rIns="0">
            <a:spAutoFit/>
          </a:bodyPr>
          <a:lstStyle/>
          <a:p>
            <a:pPr algn="ctr">
              <a:lnSpc>
                <a:spcPts val="3029"/>
              </a:lnSpc>
              <a:spcBef>
                <a:spcPct val="0"/>
              </a:spcBef>
            </a:pPr>
            <a:r>
              <a:rPr lang="en-US" b="true" sz="2164">
                <a:solidFill>
                  <a:srgbClr val="000000"/>
                </a:solidFill>
                <a:latin typeface="Poppins Bold"/>
                <a:ea typeface="Poppins Bold"/>
                <a:cs typeface="Poppins Bold"/>
                <a:sym typeface="Poppins Bold"/>
              </a:rPr>
              <a:t>• O</a:t>
            </a:r>
            <a:r>
              <a:rPr lang="en-US" b="true" sz="2164">
                <a:solidFill>
                  <a:srgbClr val="000000"/>
                </a:solidFill>
                <a:latin typeface="Poppins Bold"/>
                <a:ea typeface="Poppins Bold"/>
                <a:cs typeface="Poppins Bold"/>
                <a:sym typeface="Poppins Bold"/>
              </a:rPr>
              <a:t>rders are available through social media (Facebook, Instagram, and WhatsApp).</a:t>
            </a:r>
          </a:p>
          <a:p>
            <a:pPr algn="ctr">
              <a:lnSpc>
                <a:spcPts val="3029"/>
              </a:lnSpc>
              <a:spcBef>
                <a:spcPct val="0"/>
              </a:spcBef>
            </a:pPr>
            <a:r>
              <a:rPr lang="en-US" b="true" sz="2164">
                <a:solidFill>
                  <a:srgbClr val="000000"/>
                </a:solidFill>
                <a:latin typeface="Poppins Bold"/>
                <a:ea typeface="Poppins Bold"/>
                <a:cs typeface="Poppins Bold"/>
                <a:sym typeface="Poppins Bold"/>
              </a:rPr>
              <a:t>•  Delivery service is available in selected areas, with plans to expand based on demand.</a:t>
            </a:r>
          </a:p>
        </p:txBody>
      </p:sp>
      <p:sp>
        <p:nvSpPr>
          <p:cNvPr name="TextBox 29" id="29"/>
          <p:cNvSpPr txBox="true"/>
          <p:nvPr/>
        </p:nvSpPr>
        <p:spPr>
          <a:xfrm rot="0">
            <a:off x="13886272" y="5549305"/>
            <a:ext cx="3981225" cy="4202704"/>
          </a:xfrm>
          <a:prstGeom prst="rect">
            <a:avLst/>
          </a:prstGeom>
        </p:spPr>
        <p:txBody>
          <a:bodyPr anchor="t" rtlCol="false" tIns="0" lIns="0" bIns="0" rIns="0">
            <a:spAutoFit/>
          </a:bodyPr>
          <a:lstStyle/>
          <a:p>
            <a:pPr algn="ctr">
              <a:lnSpc>
                <a:spcPts val="3029"/>
              </a:lnSpc>
              <a:spcBef>
                <a:spcPct val="0"/>
              </a:spcBef>
            </a:pPr>
            <a:r>
              <a:rPr lang="en-US" b="true" sz="2164">
                <a:solidFill>
                  <a:srgbClr val="000000"/>
                </a:solidFill>
                <a:latin typeface="Poppins Bold"/>
                <a:ea typeface="Poppins Bold"/>
                <a:cs typeface="Poppins Bold"/>
                <a:sym typeface="Poppins Bold"/>
              </a:rPr>
              <a:t>M</a:t>
            </a:r>
            <a:r>
              <a:rPr lang="en-US" b="true" sz="2164">
                <a:solidFill>
                  <a:srgbClr val="000000"/>
                </a:solidFill>
                <a:latin typeface="Poppins Bold"/>
                <a:ea typeface="Poppins Bold"/>
                <a:cs typeface="Poppins Bold"/>
                <a:sym typeface="Poppins Bold"/>
              </a:rPr>
              <a:t>arketing on social media platforms through:</a:t>
            </a:r>
          </a:p>
          <a:p>
            <a:pPr algn="ctr">
              <a:lnSpc>
                <a:spcPts val="3029"/>
              </a:lnSpc>
              <a:spcBef>
                <a:spcPct val="0"/>
              </a:spcBef>
            </a:pPr>
            <a:r>
              <a:rPr lang="en-US" b="true" sz="2164">
                <a:solidFill>
                  <a:srgbClr val="000000"/>
                </a:solidFill>
                <a:latin typeface="Poppins Bold"/>
                <a:ea typeface="Poppins Bold"/>
                <a:cs typeface="Poppins Bold"/>
                <a:sym typeface="Poppins Bold"/>
              </a:rPr>
              <a:t> • Engaging content about healthy food and the importance of good nutrition.</a:t>
            </a:r>
          </a:p>
          <a:p>
            <a:pPr algn="ctr">
              <a:lnSpc>
                <a:spcPts val="3029"/>
              </a:lnSpc>
              <a:spcBef>
                <a:spcPct val="0"/>
              </a:spcBef>
            </a:pPr>
            <a:r>
              <a:rPr lang="en-US" b="true" sz="2164">
                <a:solidFill>
                  <a:srgbClr val="000000"/>
                </a:solidFill>
                <a:latin typeface="Poppins Bold"/>
                <a:ea typeface="Poppins Bold"/>
                <a:cs typeface="Poppins Bold"/>
                <a:sym typeface="Poppins Bold"/>
              </a:rPr>
              <a:t> • Paid ads to reach a larger audience.</a:t>
            </a:r>
          </a:p>
          <a:p>
            <a:pPr algn="ctr">
              <a:lnSpc>
                <a:spcPts val="3029"/>
              </a:lnSpc>
              <a:spcBef>
                <a:spcPct val="0"/>
              </a:spcBef>
            </a:pPr>
            <a:r>
              <a:rPr lang="en-US" b="true" sz="2164">
                <a:solidFill>
                  <a:srgbClr val="000000"/>
                </a:solidFill>
                <a:latin typeface="Poppins Bold"/>
                <a:ea typeface="Poppins Bold"/>
                <a:cs typeface="Poppins Bold"/>
                <a:sym typeface="Poppins Bold"/>
              </a:rPr>
              <a:t> • Special offers and discount coupons for new customers.</a:t>
            </a:r>
          </a:p>
        </p:txBody>
      </p:sp>
      <p:sp>
        <p:nvSpPr>
          <p:cNvPr name="TextBox 30" id="30"/>
          <p:cNvSpPr txBox="true"/>
          <p:nvPr/>
        </p:nvSpPr>
        <p:spPr>
          <a:xfrm rot="0">
            <a:off x="4778365" y="5172683"/>
            <a:ext cx="3981225" cy="4202704"/>
          </a:xfrm>
          <a:prstGeom prst="rect">
            <a:avLst/>
          </a:prstGeom>
        </p:spPr>
        <p:txBody>
          <a:bodyPr anchor="t" rtlCol="false" tIns="0" lIns="0" bIns="0" rIns="0">
            <a:spAutoFit/>
          </a:bodyPr>
          <a:lstStyle/>
          <a:p>
            <a:pPr algn="ctr">
              <a:lnSpc>
                <a:spcPts val="3029"/>
              </a:lnSpc>
              <a:spcBef>
                <a:spcPct val="0"/>
              </a:spcBef>
            </a:pPr>
            <a:r>
              <a:rPr lang="en-US" b="true" sz="2164">
                <a:solidFill>
                  <a:srgbClr val="000000"/>
                </a:solidFill>
                <a:latin typeface="Poppins Bold"/>
                <a:ea typeface="Poppins Bold"/>
                <a:cs typeface="Poppins Bold"/>
                <a:sym typeface="Poppins Bold"/>
              </a:rPr>
              <a:t>• Our p</a:t>
            </a:r>
            <a:r>
              <a:rPr lang="en-US" b="true" sz="2164">
                <a:solidFill>
                  <a:srgbClr val="000000"/>
                </a:solidFill>
                <a:latin typeface="Poppins Bold"/>
                <a:ea typeface="Poppins Bold"/>
                <a:cs typeface="Poppins Bold"/>
                <a:sym typeface="Poppins Bold"/>
              </a:rPr>
              <a:t>ricing will be affordable and competitive to ensure high quality at a reasonable cost.</a:t>
            </a:r>
          </a:p>
          <a:p>
            <a:pPr algn="ctr">
              <a:lnSpc>
                <a:spcPts val="3029"/>
              </a:lnSpc>
              <a:spcBef>
                <a:spcPct val="0"/>
              </a:spcBef>
            </a:pPr>
            <a:r>
              <a:rPr lang="en-US" b="true" sz="2164">
                <a:solidFill>
                  <a:srgbClr val="000000"/>
                </a:solidFill>
                <a:latin typeface="Poppins Bold"/>
                <a:ea typeface="Poppins Bold"/>
                <a:cs typeface="Poppins Bold"/>
                <a:sym typeface="Poppins Bold"/>
              </a:rPr>
              <a:t> • We will offer different meal plans to suit various needs and budgets.</a:t>
            </a:r>
          </a:p>
          <a:p>
            <a:pPr algn="ctr">
              <a:lnSpc>
                <a:spcPts val="3029"/>
              </a:lnSpc>
              <a:spcBef>
                <a:spcPct val="0"/>
              </a:spcBef>
            </a:pPr>
            <a:r>
              <a:rPr lang="en-US" b="true" sz="2164">
                <a:solidFill>
                  <a:srgbClr val="000000"/>
                </a:solidFill>
                <a:latin typeface="Poppins Bold"/>
                <a:ea typeface="Poppins Bold"/>
                <a:cs typeface="Poppins Bold"/>
                <a:sym typeface="Poppins Bold"/>
              </a:rPr>
              <a:t> • Special discounts and offers will be available for loyal customers and bulk orders.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3000"/>
            </a:blip>
            <a:stretch>
              <a:fillRect l="0" t="-38888" r="0" b="-38888"/>
            </a:stretch>
          </a:blipFill>
        </p:spPr>
      </p:sp>
      <p:grpSp>
        <p:nvGrpSpPr>
          <p:cNvPr name="Group 3" id="3"/>
          <p:cNvGrpSpPr/>
          <p:nvPr/>
        </p:nvGrpSpPr>
        <p:grpSpPr>
          <a:xfrm rot="-10800000">
            <a:off x="15574388" y="-1641732"/>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5" id="5"/>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16277009" y="689261"/>
            <a:ext cx="1700198" cy="148767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8" id="8"/>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0">
            <a:off x="15876885" y="1304307"/>
            <a:ext cx="997288" cy="872627"/>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11" id="11"/>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
        <p:nvSpPr>
          <p:cNvPr name="Freeform 12" id="12"/>
          <p:cNvSpPr/>
          <p:nvPr/>
        </p:nvSpPr>
        <p:spPr>
          <a:xfrm flipH="false" flipV="false" rot="0">
            <a:off x="1028700" y="1991206"/>
            <a:ext cx="14848185" cy="7818701"/>
          </a:xfrm>
          <a:custGeom>
            <a:avLst/>
            <a:gdLst/>
            <a:ahLst/>
            <a:cxnLst/>
            <a:rect r="r" b="b" t="t" l="l"/>
            <a:pathLst>
              <a:path h="7818701" w="14848185">
                <a:moveTo>
                  <a:pt x="0" y="0"/>
                </a:moveTo>
                <a:lnTo>
                  <a:pt x="14848185" y="0"/>
                </a:lnTo>
                <a:lnTo>
                  <a:pt x="14848185" y="7818701"/>
                </a:lnTo>
                <a:lnTo>
                  <a:pt x="0" y="7818701"/>
                </a:lnTo>
                <a:lnTo>
                  <a:pt x="0" y="0"/>
                </a:lnTo>
                <a:close/>
              </a:path>
            </a:pathLst>
          </a:custGeom>
          <a:blipFill>
            <a:blip r:embed="rId3"/>
            <a:stretch>
              <a:fillRect l="0" t="-476" r="0" b="-6345"/>
            </a:stretch>
          </a:blipFill>
        </p:spPr>
      </p:sp>
      <p:sp>
        <p:nvSpPr>
          <p:cNvPr name="TextBox 13" id="13"/>
          <p:cNvSpPr txBox="true"/>
          <p:nvPr/>
        </p:nvSpPr>
        <p:spPr>
          <a:xfrm rot="0">
            <a:off x="1028700" y="990600"/>
            <a:ext cx="5425569" cy="720095"/>
          </a:xfrm>
          <a:prstGeom prst="rect">
            <a:avLst/>
          </a:prstGeom>
        </p:spPr>
        <p:txBody>
          <a:bodyPr anchor="t" rtlCol="false" tIns="0" lIns="0" bIns="0" rIns="0">
            <a:spAutoFit/>
          </a:bodyPr>
          <a:lstStyle/>
          <a:p>
            <a:pPr algn="l">
              <a:lnSpc>
                <a:spcPts val="5359"/>
              </a:lnSpc>
            </a:pPr>
            <a:r>
              <a:rPr lang="en-US" sz="4503" b="true">
                <a:solidFill>
                  <a:srgbClr val="000000"/>
                </a:solidFill>
                <a:latin typeface="Poppins Bold"/>
                <a:ea typeface="Poppins Bold"/>
                <a:cs typeface="Poppins Bold"/>
                <a:sym typeface="Poppins Bold"/>
              </a:rPr>
              <a:t>Content Calendar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24000"/>
            </a:blip>
            <a:stretch>
              <a:fillRect l="0" t="-38888" r="0" b="-38888"/>
            </a:stretch>
          </a:blipFill>
        </p:spPr>
      </p:sp>
      <p:grpSp>
        <p:nvGrpSpPr>
          <p:cNvPr name="Group 3" id="3"/>
          <p:cNvGrpSpPr/>
          <p:nvPr/>
        </p:nvGrpSpPr>
        <p:grpSpPr>
          <a:xfrm rot="-10800000">
            <a:off x="15574388" y="-1641732"/>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5" id="5"/>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16277009" y="689261"/>
            <a:ext cx="1700198" cy="148767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8" id="8"/>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0">
            <a:off x="15876885" y="1304307"/>
            <a:ext cx="997288" cy="872627"/>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11" id="11"/>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
        <p:nvSpPr>
          <p:cNvPr name="Freeform 12" id="12"/>
          <p:cNvSpPr/>
          <p:nvPr/>
        </p:nvSpPr>
        <p:spPr>
          <a:xfrm flipH="false" flipV="false" rot="0">
            <a:off x="601961" y="2302823"/>
            <a:ext cx="14848185" cy="7818701"/>
          </a:xfrm>
          <a:custGeom>
            <a:avLst/>
            <a:gdLst/>
            <a:ahLst/>
            <a:cxnLst/>
            <a:rect r="r" b="b" t="t" l="l"/>
            <a:pathLst>
              <a:path h="7818701" w="14848185">
                <a:moveTo>
                  <a:pt x="0" y="0"/>
                </a:moveTo>
                <a:lnTo>
                  <a:pt x="14848185" y="0"/>
                </a:lnTo>
                <a:lnTo>
                  <a:pt x="14848185" y="7818701"/>
                </a:lnTo>
                <a:lnTo>
                  <a:pt x="0" y="7818701"/>
                </a:lnTo>
                <a:lnTo>
                  <a:pt x="0" y="0"/>
                </a:lnTo>
                <a:close/>
              </a:path>
            </a:pathLst>
          </a:custGeom>
          <a:blipFill>
            <a:blip r:embed="rId3"/>
            <a:stretch>
              <a:fillRect l="0" t="-476" r="0" b="-6345"/>
            </a:stretch>
          </a:blipFill>
        </p:spPr>
      </p:sp>
      <p:sp>
        <p:nvSpPr>
          <p:cNvPr name="TextBox 13" id="13"/>
          <p:cNvSpPr txBox="true"/>
          <p:nvPr/>
        </p:nvSpPr>
        <p:spPr>
          <a:xfrm rot="0">
            <a:off x="1028700" y="990600"/>
            <a:ext cx="5425569" cy="720095"/>
          </a:xfrm>
          <a:prstGeom prst="rect">
            <a:avLst/>
          </a:prstGeom>
        </p:spPr>
        <p:txBody>
          <a:bodyPr anchor="t" rtlCol="false" tIns="0" lIns="0" bIns="0" rIns="0">
            <a:spAutoFit/>
          </a:bodyPr>
          <a:lstStyle/>
          <a:p>
            <a:pPr algn="l">
              <a:lnSpc>
                <a:spcPts val="5359"/>
              </a:lnSpc>
            </a:pPr>
            <a:r>
              <a:rPr lang="en-US" sz="4503" b="true">
                <a:solidFill>
                  <a:srgbClr val="000000"/>
                </a:solidFill>
                <a:latin typeface="Poppins Bold"/>
                <a:ea typeface="Poppins Bold"/>
                <a:cs typeface="Poppins Bold"/>
                <a:sym typeface="Poppins Bold"/>
              </a:rPr>
              <a:t>Content Calendar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525" y="0"/>
            <a:ext cx="18547934" cy="10428403"/>
          </a:xfrm>
          <a:custGeom>
            <a:avLst/>
            <a:gdLst/>
            <a:ahLst/>
            <a:cxnLst/>
            <a:rect r="r" b="b" t="t" l="l"/>
            <a:pathLst>
              <a:path h="10428403" w="18547934">
                <a:moveTo>
                  <a:pt x="0" y="0"/>
                </a:moveTo>
                <a:lnTo>
                  <a:pt x="18547934" y="0"/>
                </a:lnTo>
                <a:lnTo>
                  <a:pt x="18547934" y="10428403"/>
                </a:lnTo>
                <a:lnTo>
                  <a:pt x="0" y="10428403"/>
                </a:lnTo>
                <a:lnTo>
                  <a:pt x="0" y="0"/>
                </a:lnTo>
                <a:close/>
              </a:path>
            </a:pathLst>
          </a:custGeom>
          <a:blipFill>
            <a:blip r:embed="rId2">
              <a:alphaModFix amt="23000"/>
            </a:blip>
            <a:stretch>
              <a:fillRect l="0" t="-35684" r="0" b="-42175"/>
            </a:stretch>
          </a:blipFill>
        </p:spPr>
      </p:sp>
      <p:grpSp>
        <p:nvGrpSpPr>
          <p:cNvPr name="Group 3" id="3"/>
          <p:cNvGrpSpPr/>
          <p:nvPr/>
        </p:nvGrpSpPr>
        <p:grpSpPr>
          <a:xfrm rot="0">
            <a:off x="15736799" y="5958037"/>
            <a:ext cx="5622271" cy="4919487"/>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5" id="5"/>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15943291" y="7774589"/>
            <a:ext cx="2020733" cy="1768142"/>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8" id="8"/>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0">
            <a:off x="15859411" y="8670103"/>
            <a:ext cx="997288" cy="872627"/>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11" id="11"/>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
        <p:nvSpPr>
          <p:cNvPr name="AutoShape 12" id="12"/>
          <p:cNvSpPr/>
          <p:nvPr/>
        </p:nvSpPr>
        <p:spPr>
          <a:xfrm>
            <a:off x="2482339" y="4715078"/>
            <a:ext cx="13323657" cy="0"/>
          </a:xfrm>
          <a:prstGeom prst="line">
            <a:avLst/>
          </a:prstGeom>
          <a:ln cap="flat" w="38100">
            <a:solidFill>
              <a:srgbClr val="000000"/>
            </a:solidFill>
            <a:prstDash val="sysDash"/>
            <a:headEnd type="none" len="sm" w="sm"/>
            <a:tailEnd type="none" len="sm" w="sm"/>
          </a:ln>
        </p:spPr>
      </p:sp>
      <p:grpSp>
        <p:nvGrpSpPr>
          <p:cNvPr name="Group 13" id="13"/>
          <p:cNvGrpSpPr/>
          <p:nvPr/>
        </p:nvGrpSpPr>
        <p:grpSpPr>
          <a:xfrm rot="0">
            <a:off x="6116481" y="3547981"/>
            <a:ext cx="2334193" cy="2334193"/>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8C23"/>
            </a:solidFill>
          </p:spPr>
        </p:sp>
        <p:sp>
          <p:nvSpPr>
            <p:cNvPr name="TextBox 15" id="15"/>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16" id="16"/>
          <p:cNvGrpSpPr/>
          <p:nvPr/>
        </p:nvGrpSpPr>
        <p:grpSpPr>
          <a:xfrm rot="0">
            <a:off x="3132756" y="3547981"/>
            <a:ext cx="2334193" cy="233419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8C23"/>
            </a:solidFill>
          </p:spPr>
        </p:sp>
        <p:sp>
          <p:nvSpPr>
            <p:cNvPr name="TextBox 18" id="18"/>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19" id="19"/>
          <p:cNvGrpSpPr/>
          <p:nvPr/>
        </p:nvGrpSpPr>
        <p:grpSpPr>
          <a:xfrm rot="0">
            <a:off x="12706554" y="3547981"/>
            <a:ext cx="2334193" cy="233419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8C23"/>
            </a:solidFill>
          </p:spPr>
        </p:sp>
        <p:sp>
          <p:nvSpPr>
            <p:cNvPr name="TextBox 21" id="21"/>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pic>
        <p:nvPicPr>
          <p:cNvPr name="Picture 22" id="22"/>
          <p:cNvPicPr>
            <a:picLocks noChangeAspect="true"/>
          </p:cNvPicPr>
          <p:nvPr/>
        </p:nvPicPr>
        <p:blipFill>
          <a:blip r:embed="rId3"/>
          <a:srcRect l="0" t="0" r="0" b="0"/>
          <a:stretch>
            <a:fillRect/>
          </a:stretch>
        </p:blipFill>
        <p:spPr>
          <a:xfrm flipH="false" flipV="false" rot="0">
            <a:off x="14017459" y="338410"/>
            <a:ext cx="3851664" cy="2176190"/>
          </a:xfrm>
          <a:prstGeom prst="rect">
            <a:avLst/>
          </a:prstGeom>
        </p:spPr>
      </p:pic>
      <p:sp>
        <p:nvSpPr>
          <p:cNvPr name="Freeform 23" id="23">
            <a:hlinkClick r:id="rId6" tooltip="https://www.facebook.com/NutriBoxEgypt"/>
          </p:cNvPr>
          <p:cNvSpPr/>
          <p:nvPr/>
        </p:nvSpPr>
        <p:spPr>
          <a:xfrm flipH="false" flipV="false" rot="0">
            <a:off x="3341390" y="3753115"/>
            <a:ext cx="1916924" cy="1916924"/>
          </a:xfrm>
          <a:custGeom>
            <a:avLst/>
            <a:gdLst/>
            <a:ahLst/>
            <a:cxnLst/>
            <a:rect r="r" b="b" t="t" l="l"/>
            <a:pathLst>
              <a:path h="1916924" w="1916924">
                <a:moveTo>
                  <a:pt x="0" y="0"/>
                </a:moveTo>
                <a:lnTo>
                  <a:pt x="1916924" y="0"/>
                </a:lnTo>
                <a:lnTo>
                  <a:pt x="1916924" y="1916924"/>
                </a:lnTo>
                <a:lnTo>
                  <a:pt x="0" y="19169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a:hlinkClick r:id="rId8" tooltip="https://www.tiktok.com/@nutri_box"/>
          </p:cNvPr>
          <p:cNvSpPr/>
          <p:nvPr/>
        </p:nvSpPr>
        <p:spPr>
          <a:xfrm flipH="false" flipV="false" rot="0">
            <a:off x="13251556" y="3906355"/>
            <a:ext cx="1244189" cy="1617446"/>
          </a:xfrm>
          <a:custGeom>
            <a:avLst/>
            <a:gdLst/>
            <a:ahLst/>
            <a:cxnLst/>
            <a:rect r="r" b="b" t="t" l="l"/>
            <a:pathLst>
              <a:path h="1617446" w="1244189">
                <a:moveTo>
                  <a:pt x="0" y="0"/>
                </a:moveTo>
                <a:lnTo>
                  <a:pt x="1244190" y="0"/>
                </a:lnTo>
                <a:lnTo>
                  <a:pt x="1244190" y="1617446"/>
                </a:lnTo>
                <a:lnTo>
                  <a:pt x="0" y="1617446"/>
                </a:lnTo>
                <a:lnTo>
                  <a:pt x="0" y="0"/>
                </a:lnTo>
                <a:close/>
              </a:path>
            </a:pathLst>
          </a:custGeom>
          <a:blipFill>
            <a:blip r:embed="rId7"/>
            <a:stretch>
              <a:fillRect l="0" t="0" r="0" b="0"/>
            </a:stretch>
          </a:blipFill>
        </p:spPr>
      </p:sp>
      <p:grpSp>
        <p:nvGrpSpPr>
          <p:cNvPr name="Group 25" id="25"/>
          <p:cNvGrpSpPr/>
          <p:nvPr/>
        </p:nvGrpSpPr>
        <p:grpSpPr>
          <a:xfrm rot="0">
            <a:off x="9412699" y="3465366"/>
            <a:ext cx="2334193" cy="233419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8C23"/>
            </a:solidFill>
          </p:spPr>
        </p:sp>
        <p:sp>
          <p:nvSpPr>
            <p:cNvPr name="TextBox 27" id="27"/>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Freeform 28" id="28">
            <a:hlinkClick r:id="rId11" tooltip="https://www.instagram.com/nutriboxegypt"/>
          </p:cNvPr>
          <p:cNvSpPr/>
          <p:nvPr/>
        </p:nvSpPr>
        <p:spPr>
          <a:xfrm flipH="false" flipV="false" rot="0">
            <a:off x="9542220" y="3594887"/>
            <a:ext cx="2075152" cy="2075152"/>
          </a:xfrm>
          <a:custGeom>
            <a:avLst/>
            <a:gdLst/>
            <a:ahLst/>
            <a:cxnLst/>
            <a:rect r="r" b="b" t="t" l="l"/>
            <a:pathLst>
              <a:path h="2075152" w="2075152">
                <a:moveTo>
                  <a:pt x="0" y="0"/>
                </a:moveTo>
                <a:lnTo>
                  <a:pt x="2075152" y="0"/>
                </a:lnTo>
                <a:lnTo>
                  <a:pt x="2075152" y="2075152"/>
                </a:lnTo>
                <a:lnTo>
                  <a:pt x="0" y="207515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9" id="29"/>
          <p:cNvSpPr/>
          <p:nvPr/>
        </p:nvSpPr>
        <p:spPr>
          <a:xfrm flipH="false" flipV="false" rot="0">
            <a:off x="6321615" y="3753115"/>
            <a:ext cx="1923925" cy="1923925"/>
          </a:xfrm>
          <a:custGeom>
            <a:avLst/>
            <a:gdLst/>
            <a:ahLst/>
            <a:cxnLst/>
            <a:rect r="r" b="b" t="t" l="l"/>
            <a:pathLst>
              <a:path h="1923925" w="1923925">
                <a:moveTo>
                  <a:pt x="0" y="0"/>
                </a:moveTo>
                <a:lnTo>
                  <a:pt x="1923925" y="0"/>
                </a:lnTo>
                <a:lnTo>
                  <a:pt x="1923925" y="1923925"/>
                </a:lnTo>
                <a:lnTo>
                  <a:pt x="0" y="192392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30" id="30"/>
          <p:cNvSpPr txBox="true"/>
          <p:nvPr/>
        </p:nvSpPr>
        <p:spPr>
          <a:xfrm rot="0">
            <a:off x="1028700" y="990600"/>
            <a:ext cx="5780602" cy="1396370"/>
          </a:xfrm>
          <a:prstGeom prst="rect">
            <a:avLst/>
          </a:prstGeom>
        </p:spPr>
        <p:txBody>
          <a:bodyPr anchor="t" rtlCol="false" tIns="0" lIns="0" bIns="0" rIns="0">
            <a:spAutoFit/>
          </a:bodyPr>
          <a:lstStyle/>
          <a:p>
            <a:pPr algn="l">
              <a:lnSpc>
                <a:spcPts val="5359"/>
              </a:lnSpc>
            </a:pPr>
            <a:r>
              <a:rPr lang="en-US" sz="4503" b="true">
                <a:solidFill>
                  <a:srgbClr val="000000"/>
                </a:solidFill>
                <a:latin typeface="Poppins Bold"/>
                <a:ea typeface="Poppins Bold"/>
                <a:cs typeface="Poppins Bold"/>
                <a:sym typeface="Poppins Bold"/>
              </a:rPr>
              <a:t>Platforms Used</a:t>
            </a:r>
          </a:p>
          <a:p>
            <a:pPr algn="l">
              <a:lnSpc>
                <a:spcPts val="5359"/>
              </a:lnSpc>
            </a:pPr>
          </a:p>
        </p:txBody>
      </p:sp>
      <p:sp>
        <p:nvSpPr>
          <p:cNvPr name="TextBox 31" id="31"/>
          <p:cNvSpPr txBox="true"/>
          <p:nvPr/>
        </p:nvSpPr>
        <p:spPr>
          <a:xfrm rot="0">
            <a:off x="526736" y="7138779"/>
            <a:ext cx="13583141" cy="1975003"/>
          </a:xfrm>
          <a:prstGeom prst="rect">
            <a:avLst/>
          </a:prstGeom>
        </p:spPr>
        <p:txBody>
          <a:bodyPr anchor="t" rtlCol="false" tIns="0" lIns="0" bIns="0" rIns="0">
            <a:spAutoFit/>
          </a:bodyPr>
          <a:lstStyle/>
          <a:p>
            <a:pPr algn="just" marL="565706" indent="-282853" lvl="1">
              <a:lnSpc>
                <a:spcPts val="3118"/>
              </a:lnSpc>
              <a:buFont typeface="Arial"/>
              <a:buChar char="•"/>
            </a:pPr>
            <a:r>
              <a:rPr lang="en-US" sz="2620">
                <a:solidFill>
                  <a:srgbClr val="000000"/>
                </a:solidFill>
                <a:latin typeface="Poppins"/>
                <a:ea typeface="Poppins"/>
                <a:cs typeface="Poppins"/>
                <a:sym typeface="Poppins"/>
              </a:rPr>
              <a:t> Photos and videos of dishes with ingredient details and calorie count.</a:t>
            </a:r>
          </a:p>
          <a:p>
            <a:pPr algn="just" marL="565706" indent="-282853" lvl="1">
              <a:lnSpc>
                <a:spcPts val="3118"/>
              </a:lnSpc>
              <a:buFont typeface="Arial"/>
              <a:buChar char="•"/>
            </a:pPr>
            <a:r>
              <a:rPr lang="en-US" sz="2620">
                <a:solidFill>
                  <a:srgbClr val="000000"/>
                </a:solidFill>
                <a:latin typeface="Poppins"/>
                <a:ea typeface="Poppins"/>
                <a:cs typeface="Poppins"/>
                <a:sym typeface="Poppins"/>
              </a:rPr>
              <a:t> Educational content about healthy eating habits and nutrition tips.</a:t>
            </a:r>
          </a:p>
          <a:p>
            <a:pPr algn="just" marL="565706" indent="-282853" lvl="1">
              <a:lnSpc>
                <a:spcPts val="3118"/>
              </a:lnSpc>
              <a:buFont typeface="Arial"/>
              <a:buChar char="•"/>
            </a:pPr>
            <a:r>
              <a:rPr lang="en-US" sz="2620">
                <a:solidFill>
                  <a:srgbClr val="000000"/>
                </a:solidFill>
                <a:latin typeface="Poppins"/>
                <a:ea typeface="Poppins"/>
                <a:cs typeface="Poppins"/>
                <a:sym typeface="Poppins"/>
              </a:rPr>
              <a:t> Product showcases to highlight different meal options and offers.</a:t>
            </a:r>
          </a:p>
          <a:p>
            <a:pPr algn="just" marL="565706" indent="-282853" lvl="1">
              <a:lnSpc>
                <a:spcPts val="3118"/>
              </a:lnSpc>
              <a:buFont typeface="Arial"/>
              <a:buChar char="•"/>
            </a:pPr>
            <a:r>
              <a:rPr lang="en-US" sz="2620">
                <a:solidFill>
                  <a:srgbClr val="000000"/>
                </a:solidFill>
                <a:latin typeface="Poppins"/>
                <a:ea typeface="Poppins"/>
                <a:cs typeface="Poppins"/>
                <a:sym typeface="Poppins"/>
              </a:rPr>
              <a:t> Seasonal &amp; holiday celebrations with themed meals and special promotions.</a:t>
            </a:r>
          </a:p>
          <a:p>
            <a:pPr algn="just" marL="565706" indent="-282853" lvl="1">
              <a:lnSpc>
                <a:spcPts val="3118"/>
              </a:lnSpc>
              <a:buFont typeface="Arial"/>
              <a:buChar char="•"/>
            </a:pPr>
            <a:r>
              <a:rPr lang="en-US" sz="2620">
                <a:solidFill>
                  <a:srgbClr val="000000"/>
                </a:solidFill>
                <a:latin typeface="Poppins"/>
                <a:ea typeface="Poppins"/>
                <a:cs typeface="Poppins"/>
                <a:sym typeface="Poppins"/>
              </a:rPr>
              <a:t> Interactive content like quizzes, polls, and customer testimonials.</a:t>
            </a:r>
          </a:p>
        </p:txBody>
      </p:sp>
      <p:sp>
        <p:nvSpPr>
          <p:cNvPr name="TextBox 32" id="32"/>
          <p:cNvSpPr txBox="true"/>
          <p:nvPr/>
        </p:nvSpPr>
        <p:spPr>
          <a:xfrm rot="0">
            <a:off x="457278" y="2031159"/>
            <a:ext cx="13652599" cy="1372235"/>
          </a:xfrm>
          <a:prstGeom prst="rect">
            <a:avLst/>
          </a:prstGeom>
        </p:spPr>
        <p:txBody>
          <a:bodyPr anchor="t" rtlCol="false" tIns="0" lIns="0" bIns="0" rIns="0">
            <a:spAutoFit/>
          </a:bodyPr>
          <a:lstStyle/>
          <a:p>
            <a:pPr algn="just" marL="561339" indent="-280669" lvl="1">
              <a:lnSpc>
                <a:spcPts val="3639"/>
              </a:lnSpc>
              <a:buFont typeface="Arial"/>
              <a:buChar char="•"/>
            </a:pPr>
            <a:r>
              <a:rPr lang="en-US" sz="2599">
                <a:solidFill>
                  <a:srgbClr val="000000"/>
                </a:solidFill>
                <a:latin typeface="Poppins"/>
                <a:ea typeface="Poppins"/>
                <a:cs typeface="Poppins"/>
                <a:sym typeface="Poppins"/>
              </a:rPr>
              <a:t>Faceb</a:t>
            </a:r>
            <a:r>
              <a:rPr lang="en-US" sz="2599">
                <a:solidFill>
                  <a:srgbClr val="000000"/>
                </a:solidFill>
                <a:latin typeface="Poppins"/>
                <a:ea typeface="Poppins"/>
                <a:cs typeface="Poppins"/>
                <a:sym typeface="Poppins"/>
              </a:rPr>
              <a:t>ook &amp; Instagram: For ads, images, and promotional videos.</a:t>
            </a:r>
          </a:p>
          <a:p>
            <a:pPr algn="just" marL="561339" indent="-280669" lvl="1">
              <a:lnSpc>
                <a:spcPts val="3639"/>
              </a:lnSpc>
              <a:buFont typeface="Arial"/>
              <a:buChar char="•"/>
            </a:pPr>
            <a:r>
              <a:rPr lang="en-US" sz="2599">
                <a:solidFill>
                  <a:srgbClr val="000000"/>
                </a:solidFill>
                <a:latin typeface="Poppins"/>
                <a:ea typeface="Poppins"/>
                <a:cs typeface="Poppins"/>
                <a:sym typeface="Poppins"/>
              </a:rPr>
              <a:t>TikTok &amp; Reels: To showcase recipes and health challenges in an engaging way.</a:t>
            </a:r>
          </a:p>
          <a:p>
            <a:pPr algn="just" marL="561339" indent="-280669" lvl="1">
              <a:lnSpc>
                <a:spcPts val="3639"/>
              </a:lnSpc>
              <a:buFont typeface="Arial"/>
              <a:buChar char="•"/>
            </a:pPr>
            <a:r>
              <a:rPr lang="en-US" sz="2599">
                <a:solidFill>
                  <a:srgbClr val="000000"/>
                </a:solidFill>
                <a:latin typeface="Poppins"/>
                <a:ea typeface="Poppins"/>
                <a:cs typeface="Poppins"/>
                <a:sym typeface="Poppins"/>
              </a:rPr>
              <a:t> WhatsApp: For taking orders and communicating with customers easily.</a:t>
            </a:r>
          </a:p>
        </p:txBody>
      </p:sp>
      <p:sp>
        <p:nvSpPr>
          <p:cNvPr name="TextBox 33" id="33"/>
          <p:cNvSpPr txBox="true"/>
          <p:nvPr/>
        </p:nvSpPr>
        <p:spPr>
          <a:xfrm rot="0">
            <a:off x="443702" y="6113094"/>
            <a:ext cx="5780602" cy="720095"/>
          </a:xfrm>
          <a:prstGeom prst="rect">
            <a:avLst/>
          </a:prstGeom>
        </p:spPr>
        <p:txBody>
          <a:bodyPr anchor="t" rtlCol="false" tIns="0" lIns="0" bIns="0" rIns="0">
            <a:spAutoFit/>
          </a:bodyPr>
          <a:lstStyle/>
          <a:p>
            <a:pPr algn="l">
              <a:lnSpc>
                <a:spcPts val="5359"/>
              </a:lnSpc>
            </a:pPr>
            <a:r>
              <a:rPr lang="en-US" sz="4503" b="true">
                <a:solidFill>
                  <a:srgbClr val="000000"/>
                </a:solidFill>
                <a:latin typeface="Poppins Bold"/>
                <a:ea typeface="Poppins Bold"/>
                <a:cs typeface="Poppins Bold"/>
                <a:sym typeface="Poppins Bold"/>
              </a:rPr>
              <a:t>Type of Content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865279" y="2403286"/>
            <a:ext cx="9508797" cy="1065606"/>
          </a:xfrm>
          <a:prstGeom prst="rect">
            <a:avLst/>
          </a:prstGeom>
        </p:spPr>
        <p:txBody>
          <a:bodyPr anchor="t" rtlCol="false" tIns="0" lIns="0" bIns="0" rIns="0">
            <a:spAutoFit/>
          </a:bodyPr>
          <a:lstStyle/>
          <a:p>
            <a:pPr algn="ctr">
              <a:lnSpc>
                <a:spcPts val="7806"/>
              </a:lnSpc>
            </a:pPr>
            <a:r>
              <a:rPr lang="en-US" b="true" sz="6559">
                <a:solidFill>
                  <a:srgbClr val="05492E"/>
                </a:solidFill>
                <a:latin typeface="Poppins Bold"/>
                <a:ea typeface="Poppins Bold"/>
                <a:cs typeface="Poppins Bold"/>
                <a:sym typeface="Poppins Bold"/>
              </a:rPr>
              <a:t>Under Supervision of</a:t>
            </a:r>
          </a:p>
        </p:txBody>
      </p:sp>
      <p:sp>
        <p:nvSpPr>
          <p:cNvPr name="AutoShape 3" id="3"/>
          <p:cNvSpPr/>
          <p:nvPr/>
        </p:nvSpPr>
        <p:spPr>
          <a:xfrm>
            <a:off x="5307666" y="8423991"/>
            <a:ext cx="7672669" cy="0"/>
          </a:xfrm>
          <a:prstGeom prst="line">
            <a:avLst/>
          </a:prstGeom>
          <a:ln cap="flat" w="38100">
            <a:solidFill>
              <a:srgbClr val="05492E"/>
            </a:solidFill>
            <a:prstDash val="solid"/>
            <a:headEnd type="none" len="sm" w="sm"/>
            <a:tailEnd type="none" len="sm" w="sm"/>
          </a:ln>
        </p:spPr>
      </p:sp>
      <p:grpSp>
        <p:nvGrpSpPr>
          <p:cNvPr name="Group 4" id="4"/>
          <p:cNvGrpSpPr/>
          <p:nvPr/>
        </p:nvGrpSpPr>
        <p:grpSpPr>
          <a:xfrm rot="0">
            <a:off x="15255224" y="5536659"/>
            <a:ext cx="6103845" cy="5340865"/>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6" id="6"/>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7" id="7"/>
          <p:cNvGrpSpPr/>
          <p:nvPr/>
        </p:nvGrpSpPr>
        <p:grpSpPr>
          <a:xfrm rot="-10800000">
            <a:off x="-3067113" y="-179028"/>
            <a:ext cx="6103845" cy="5340865"/>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9" id="9"/>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0" id="10"/>
          <p:cNvGrpSpPr/>
          <p:nvPr/>
        </p:nvGrpSpPr>
        <p:grpSpPr>
          <a:xfrm rot="0">
            <a:off x="16721430" y="701820"/>
            <a:ext cx="3114134" cy="2724867"/>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alpha val="87843"/>
              </a:srgbClr>
            </a:solidFill>
          </p:spPr>
        </p:sp>
        <p:sp>
          <p:nvSpPr>
            <p:cNvPr name="TextBox 12" id="12"/>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3" id="13"/>
          <p:cNvGrpSpPr/>
          <p:nvPr/>
        </p:nvGrpSpPr>
        <p:grpSpPr>
          <a:xfrm rot="-10800000">
            <a:off x="-1543607" y="7271809"/>
            <a:ext cx="3114134" cy="2724867"/>
            <a:chOff x="0" y="0"/>
            <a:chExt cx="812800" cy="711200"/>
          </a:xfrm>
        </p:grpSpPr>
        <p:sp>
          <p:nvSpPr>
            <p:cNvPr name="Freeform 14" id="1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alpha val="87843"/>
              </a:srgbClr>
            </a:solidFill>
          </p:spPr>
        </p:sp>
        <p:sp>
          <p:nvSpPr>
            <p:cNvPr name="TextBox 15" id="15"/>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6" id="16"/>
          <p:cNvGrpSpPr/>
          <p:nvPr/>
        </p:nvGrpSpPr>
        <p:grpSpPr>
          <a:xfrm rot="-10800000">
            <a:off x="16721430" y="3347730"/>
            <a:ext cx="3085910" cy="2700171"/>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18" id="18"/>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9" id="19"/>
          <p:cNvGrpSpPr/>
          <p:nvPr/>
        </p:nvGrpSpPr>
        <p:grpSpPr>
          <a:xfrm rot="0">
            <a:off x="-1515383" y="4650595"/>
            <a:ext cx="3085910" cy="2700171"/>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21" id="21"/>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22" id="22"/>
          <p:cNvGrpSpPr/>
          <p:nvPr/>
        </p:nvGrpSpPr>
        <p:grpSpPr>
          <a:xfrm rot="-10800000">
            <a:off x="14738797" y="-179028"/>
            <a:ext cx="4041467" cy="3536283"/>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24" id="24"/>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25" id="25"/>
          <p:cNvGrpSpPr/>
          <p:nvPr/>
        </p:nvGrpSpPr>
        <p:grpSpPr>
          <a:xfrm rot="0">
            <a:off x="-488307" y="7341241"/>
            <a:ext cx="4041467" cy="3536283"/>
            <a:chOff x="0" y="0"/>
            <a:chExt cx="812800" cy="711200"/>
          </a:xfrm>
        </p:grpSpPr>
        <p:sp>
          <p:nvSpPr>
            <p:cNvPr name="Freeform 26" id="2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27" id="27"/>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28" id="28"/>
          <p:cNvGrpSpPr/>
          <p:nvPr/>
        </p:nvGrpSpPr>
        <p:grpSpPr>
          <a:xfrm rot="0">
            <a:off x="844545" y="701820"/>
            <a:ext cx="2020733" cy="1768142"/>
            <a:chOff x="0" y="0"/>
            <a:chExt cx="812800" cy="711200"/>
          </a:xfrm>
        </p:grpSpPr>
        <p:sp>
          <p:nvSpPr>
            <p:cNvPr name="Freeform 29" id="2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30" id="30"/>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31" id="31"/>
          <p:cNvGrpSpPr/>
          <p:nvPr/>
        </p:nvGrpSpPr>
        <p:grpSpPr>
          <a:xfrm rot="-10800000">
            <a:off x="15255224" y="8207092"/>
            <a:ext cx="2020733" cy="1768142"/>
            <a:chOff x="0" y="0"/>
            <a:chExt cx="812800" cy="711200"/>
          </a:xfrm>
        </p:grpSpPr>
        <p:sp>
          <p:nvSpPr>
            <p:cNvPr name="Freeform 32" id="3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33" id="33"/>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34" id="34"/>
          <p:cNvGrpSpPr/>
          <p:nvPr/>
        </p:nvGrpSpPr>
        <p:grpSpPr>
          <a:xfrm rot="-10800000">
            <a:off x="2039445" y="716487"/>
            <a:ext cx="997288" cy="872627"/>
            <a:chOff x="0" y="0"/>
            <a:chExt cx="812800" cy="711200"/>
          </a:xfrm>
        </p:grpSpPr>
        <p:sp>
          <p:nvSpPr>
            <p:cNvPr name="Freeform 35" id="3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36" id="36"/>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37" id="37"/>
          <p:cNvGrpSpPr/>
          <p:nvPr/>
        </p:nvGrpSpPr>
        <p:grpSpPr>
          <a:xfrm rot="0">
            <a:off x="15171344" y="9102606"/>
            <a:ext cx="997288" cy="872627"/>
            <a:chOff x="0" y="0"/>
            <a:chExt cx="812800" cy="711200"/>
          </a:xfrm>
        </p:grpSpPr>
        <p:sp>
          <p:nvSpPr>
            <p:cNvPr name="Freeform 38" id="3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39" id="39"/>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
        <p:nvSpPr>
          <p:cNvPr name="Freeform 40" id="40"/>
          <p:cNvSpPr/>
          <p:nvPr/>
        </p:nvSpPr>
        <p:spPr>
          <a:xfrm flipH="false" flipV="false" rot="0">
            <a:off x="7836715" y="244007"/>
            <a:ext cx="2614571" cy="1776019"/>
          </a:xfrm>
          <a:custGeom>
            <a:avLst/>
            <a:gdLst/>
            <a:ahLst/>
            <a:cxnLst/>
            <a:rect r="r" b="b" t="t" l="l"/>
            <a:pathLst>
              <a:path h="1776019" w="2614571">
                <a:moveTo>
                  <a:pt x="0" y="0"/>
                </a:moveTo>
                <a:lnTo>
                  <a:pt x="2614570" y="0"/>
                </a:lnTo>
                <a:lnTo>
                  <a:pt x="2614570" y="1776019"/>
                </a:lnTo>
                <a:lnTo>
                  <a:pt x="0" y="1776019"/>
                </a:lnTo>
                <a:lnTo>
                  <a:pt x="0" y="0"/>
                </a:lnTo>
                <a:close/>
              </a:path>
            </a:pathLst>
          </a:custGeom>
          <a:blipFill>
            <a:blip r:embed="rId2"/>
            <a:stretch>
              <a:fillRect l="0" t="-15011" r="0" b="-32203"/>
            </a:stretch>
          </a:blipFill>
        </p:spPr>
      </p:sp>
      <p:sp>
        <p:nvSpPr>
          <p:cNvPr name="Freeform 41" id="41"/>
          <p:cNvSpPr/>
          <p:nvPr/>
        </p:nvSpPr>
        <p:spPr>
          <a:xfrm flipH="false" flipV="false" rot="0">
            <a:off x="7086600" y="5860433"/>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2" id="42"/>
          <p:cNvGrpSpPr/>
          <p:nvPr/>
        </p:nvGrpSpPr>
        <p:grpSpPr>
          <a:xfrm rot="0">
            <a:off x="7294262" y="6047901"/>
            <a:ext cx="3347662" cy="3347662"/>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53191" y="0"/>
                  </a:moveTo>
                  <a:lnTo>
                    <a:pt x="759609" y="0"/>
                  </a:lnTo>
                  <a:cubicBezTo>
                    <a:pt x="773716" y="0"/>
                    <a:pt x="787246" y="5604"/>
                    <a:pt x="797221" y="15579"/>
                  </a:cubicBezTo>
                  <a:cubicBezTo>
                    <a:pt x="807196" y="25554"/>
                    <a:pt x="812800" y="39084"/>
                    <a:pt x="812800" y="53191"/>
                  </a:cubicBezTo>
                  <a:lnTo>
                    <a:pt x="812800" y="759609"/>
                  </a:lnTo>
                  <a:cubicBezTo>
                    <a:pt x="812800" y="773716"/>
                    <a:pt x="807196" y="787246"/>
                    <a:pt x="797221" y="797221"/>
                  </a:cubicBezTo>
                  <a:cubicBezTo>
                    <a:pt x="787246" y="807196"/>
                    <a:pt x="773716" y="812800"/>
                    <a:pt x="759609" y="812800"/>
                  </a:cubicBezTo>
                  <a:lnTo>
                    <a:pt x="53191" y="812800"/>
                  </a:lnTo>
                  <a:cubicBezTo>
                    <a:pt x="39084" y="812800"/>
                    <a:pt x="25554" y="807196"/>
                    <a:pt x="15579" y="797221"/>
                  </a:cubicBezTo>
                  <a:cubicBezTo>
                    <a:pt x="5604" y="787246"/>
                    <a:pt x="0" y="773716"/>
                    <a:pt x="0" y="759609"/>
                  </a:cubicBezTo>
                  <a:lnTo>
                    <a:pt x="0" y="53191"/>
                  </a:lnTo>
                  <a:cubicBezTo>
                    <a:pt x="0" y="39084"/>
                    <a:pt x="5604" y="25554"/>
                    <a:pt x="15579" y="15579"/>
                  </a:cubicBezTo>
                  <a:cubicBezTo>
                    <a:pt x="25554" y="5604"/>
                    <a:pt x="39084" y="0"/>
                    <a:pt x="53191" y="0"/>
                  </a:cubicBezTo>
                  <a:close/>
                </a:path>
              </a:pathLst>
            </a:custGeom>
            <a:blipFill>
              <a:blip r:embed="rId5"/>
              <a:stretch>
                <a:fillRect l="0" t="0" r="0" b="0"/>
              </a:stretch>
            </a:blipFill>
          </p:spPr>
        </p:sp>
      </p:grpSp>
      <p:sp>
        <p:nvSpPr>
          <p:cNvPr name="TextBox 44" id="44"/>
          <p:cNvSpPr txBox="true"/>
          <p:nvPr/>
        </p:nvSpPr>
        <p:spPr>
          <a:xfrm rot="0">
            <a:off x="3541883" y="3688621"/>
            <a:ext cx="11713340" cy="1065606"/>
          </a:xfrm>
          <a:prstGeom prst="rect">
            <a:avLst/>
          </a:prstGeom>
        </p:spPr>
        <p:txBody>
          <a:bodyPr anchor="t" rtlCol="false" tIns="0" lIns="0" bIns="0" rIns="0">
            <a:spAutoFit/>
          </a:bodyPr>
          <a:lstStyle/>
          <a:p>
            <a:pPr algn="ctr">
              <a:lnSpc>
                <a:spcPts val="7806"/>
              </a:lnSpc>
            </a:pPr>
            <a:r>
              <a:rPr lang="en-US" sz="6559">
                <a:solidFill>
                  <a:srgbClr val="05492E"/>
                </a:solidFill>
                <a:latin typeface="Poppins"/>
                <a:ea typeface="Poppins"/>
                <a:cs typeface="Poppins"/>
                <a:sym typeface="Poppins"/>
              </a:rPr>
              <a:t>Dr. Tamer El Moghazy</a:t>
            </a:r>
          </a:p>
        </p:txBody>
      </p:sp>
      <p:sp>
        <p:nvSpPr>
          <p:cNvPr name="TextBox 45" id="45"/>
          <p:cNvSpPr txBox="true"/>
          <p:nvPr/>
        </p:nvSpPr>
        <p:spPr>
          <a:xfrm rot="0">
            <a:off x="3287330" y="4706602"/>
            <a:ext cx="11713340" cy="1750263"/>
          </a:xfrm>
          <a:prstGeom prst="rect">
            <a:avLst/>
          </a:prstGeom>
        </p:spPr>
        <p:txBody>
          <a:bodyPr anchor="t" rtlCol="false" tIns="0" lIns="0" bIns="0" rIns="0">
            <a:spAutoFit/>
          </a:bodyPr>
          <a:lstStyle/>
          <a:p>
            <a:pPr algn="ctr">
              <a:lnSpc>
                <a:spcPts val="6735"/>
              </a:lnSpc>
            </a:pPr>
            <a:r>
              <a:rPr lang="en-US" sz="5659">
                <a:solidFill>
                  <a:srgbClr val="05492E"/>
                </a:solidFill>
                <a:latin typeface="Poppins"/>
                <a:ea typeface="Poppins"/>
                <a:cs typeface="Poppins"/>
                <a:sym typeface="Poppins"/>
              </a:rPr>
              <a:t>Technical Instructor</a:t>
            </a:r>
          </a:p>
          <a:p>
            <a:pPr algn="ctr">
              <a:lnSpc>
                <a:spcPts val="6735"/>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2769" y="-436289"/>
            <a:ext cx="18530769" cy="11313813"/>
          </a:xfrm>
          <a:custGeom>
            <a:avLst/>
            <a:gdLst/>
            <a:ahLst/>
            <a:cxnLst/>
            <a:rect r="r" b="b" t="t" l="l"/>
            <a:pathLst>
              <a:path h="11313813" w="18530769">
                <a:moveTo>
                  <a:pt x="0" y="0"/>
                </a:moveTo>
                <a:lnTo>
                  <a:pt x="18530769" y="0"/>
                </a:lnTo>
                <a:lnTo>
                  <a:pt x="18530769" y="11313813"/>
                </a:lnTo>
                <a:lnTo>
                  <a:pt x="0" y="11313813"/>
                </a:lnTo>
                <a:lnTo>
                  <a:pt x="0" y="0"/>
                </a:lnTo>
                <a:close/>
              </a:path>
            </a:pathLst>
          </a:custGeom>
          <a:blipFill>
            <a:blip r:embed="rId2">
              <a:alphaModFix amt="23000"/>
            </a:blip>
            <a:stretch>
              <a:fillRect l="0" t="-26484" r="0" b="-37304"/>
            </a:stretch>
          </a:blipFill>
        </p:spPr>
      </p:sp>
      <p:grpSp>
        <p:nvGrpSpPr>
          <p:cNvPr name="Group 3" id="3"/>
          <p:cNvGrpSpPr/>
          <p:nvPr/>
        </p:nvGrpSpPr>
        <p:grpSpPr>
          <a:xfrm rot="0">
            <a:off x="15736799" y="5958037"/>
            <a:ext cx="5622271" cy="4919487"/>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5" id="5"/>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15943291" y="7774589"/>
            <a:ext cx="2020733" cy="1768142"/>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8" id="8"/>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0">
            <a:off x="15859411" y="8670103"/>
            <a:ext cx="997288" cy="872627"/>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11" id="11"/>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
        <p:nvSpPr>
          <p:cNvPr name="AutoShape 12" id="12"/>
          <p:cNvSpPr/>
          <p:nvPr/>
        </p:nvSpPr>
        <p:spPr>
          <a:xfrm flipH="true" flipV="true">
            <a:off x="8408343" y="685080"/>
            <a:ext cx="0" cy="8857651"/>
          </a:xfrm>
          <a:prstGeom prst="line">
            <a:avLst/>
          </a:prstGeom>
          <a:ln cap="flat" w="38100">
            <a:solidFill>
              <a:srgbClr val="000000"/>
            </a:solidFill>
            <a:prstDash val="sysDash"/>
            <a:headEnd type="none" len="sm" w="sm"/>
            <a:tailEnd type="none" len="sm" w="sm"/>
          </a:ln>
        </p:spPr>
      </p:sp>
      <p:sp>
        <p:nvSpPr>
          <p:cNvPr name="AutoShape 13" id="13"/>
          <p:cNvSpPr/>
          <p:nvPr/>
        </p:nvSpPr>
        <p:spPr>
          <a:xfrm>
            <a:off x="9604972" y="5143500"/>
            <a:ext cx="7991291" cy="0"/>
          </a:xfrm>
          <a:prstGeom prst="line">
            <a:avLst/>
          </a:prstGeom>
          <a:ln cap="flat" w="38100">
            <a:solidFill>
              <a:srgbClr val="000000"/>
            </a:solidFill>
            <a:prstDash val="sysDash"/>
            <a:headEnd type="none" len="sm" w="sm"/>
            <a:tailEnd type="none" len="sm" w="sm"/>
          </a:ln>
        </p:spPr>
      </p:sp>
      <p:grpSp>
        <p:nvGrpSpPr>
          <p:cNvPr name="Group 14" id="14"/>
          <p:cNvGrpSpPr/>
          <p:nvPr/>
        </p:nvGrpSpPr>
        <p:grpSpPr>
          <a:xfrm rot="0">
            <a:off x="7419579" y="4053521"/>
            <a:ext cx="2334193" cy="233419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8C23"/>
            </a:solidFill>
          </p:spPr>
        </p:sp>
        <p:sp>
          <p:nvSpPr>
            <p:cNvPr name="TextBox 16" id="16"/>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TextBox 17" id="17"/>
          <p:cNvSpPr txBox="true"/>
          <p:nvPr/>
        </p:nvSpPr>
        <p:spPr>
          <a:xfrm rot="0">
            <a:off x="319873" y="538259"/>
            <a:ext cx="6377039" cy="876107"/>
          </a:xfrm>
          <a:prstGeom prst="rect">
            <a:avLst/>
          </a:prstGeom>
        </p:spPr>
        <p:txBody>
          <a:bodyPr anchor="t" rtlCol="false" tIns="0" lIns="0" bIns="0" rIns="0">
            <a:spAutoFit/>
          </a:bodyPr>
          <a:lstStyle/>
          <a:p>
            <a:pPr algn="ctr">
              <a:lnSpc>
                <a:spcPts val="7121"/>
              </a:lnSpc>
            </a:pPr>
            <a:r>
              <a:rPr lang="en-US" sz="5086" b="true">
                <a:solidFill>
                  <a:srgbClr val="000000"/>
                </a:solidFill>
                <a:latin typeface="Canva Sans Bold"/>
                <a:ea typeface="Canva Sans Bold"/>
                <a:cs typeface="Canva Sans Bold"/>
                <a:sym typeface="Canva Sans Bold"/>
              </a:rPr>
              <a:t>Time Table</a:t>
            </a:r>
          </a:p>
        </p:txBody>
      </p:sp>
      <p:sp>
        <p:nvSpPr>
          <p:cNvPr name="TextBox 18" id="18"/>
          <p:cNvSpPr txBox="true"/>
          <p:nvPr/>
        </p:nvSpPr>
        <p:spPr>
          <a:xfrm rot="0">
            <a:off x="319873" y="2000168"/>
            <a:ext cx="7099706" cy="7310811"/>
          </a:xfrm>
          <a:prstGeom prst="rect">
            <a:avLst/>
          </a:prstGeom>
        </p:spPr>
        <p:txBody>
          <a:bodyPr anchor="t" rtlCol="false" tIns="0" lIns="0" bIns="0" rIns="0">
            <a:spAutoFit/>
          </a:bodyPr>
          <a:lstStyle/>
          <a:p>
            <a:pPr algn="l">
              <a:lnSpc>
                <a:spcPts val="4441"/>
              </a:lnSpc>
            </a:pPr>
            <a:r>
              <a:rPr lang="en-US" sz="3172">
                <a:solidFill>
                  <a:srgbClr val="000000"/>
                </a:solidFill>
                <a:latin typeface="Poppins"/>
                <a:ea typeface="Poppins"/>
                <a:cs typeface="Poppins"/>
                <a:sym typeface="Poppins"/>
              </a:rPr>
              <a:t>• A mix of educational, promotional, and interactive content to boost engagement and sales.</a:t>
            </a:r>
          </a:p>
          <a:p>
            <a:pPr algn="l">
              <a:lnSpc>
                <a:spcPts val="4441"/>
              </a:lnSpc>
            </a:pPr>
            <a:r>
              <a:rPr lang="en-US" sz="3172">
                <a:solidFill>
                  <a:srgbClr val="000000"/>
                </a:solidFill>
                <a:latin typeface="Poppins"/>
                <a:ea typeface="Poppins"/>
                <a:cs typeface="Poppins"/>
                <a:sym typeface="Poppins"/>
              </a:rPr>
              <a:t> • Educational content twice a week about healthy eating and ingredient benefits.</a:t>
            </a:r>
          </a:p>
          <a:p>
            <a:pPr algn="l">
              <a:lnSpc>
                <a:spcPts val="4441"/>
              </a:lnSpc>
            </a:pPr>
            <a:r>
              <a:rPr lang="en-US" sz="3172">
                <a:solidFill>
                  <a:srgbClr val="000000"/>
                </a:solidFill>
                <a:latin typeface="Poppins"/>
                <a:ea typeface="Poppins"/>
                <a:cs typeface="Poppins"/>
                <a:sym typeface="Poppins"/>
              </a:rPr>
              <a:t> • Promotional content twice a week to showcase meals and special offers.</a:t>
            </a:r>
          </a:p>
          <a:p>
            <a:pPr algn="l">
              <a:lnSpc>
                <a:spcPts val="4441"/>
              </a:lnSpc>
              <a:spcBef>
                <a:spcPct val="0"/>
              </a:spcBef>
            </a:pPr>
            <a:r>
              <a:rPr lang="en-US" sz="3172">
                <a:solidFill>
                  <a:srgbClr val="000000"/>
                </a:solidFill>
                <a:latin typeface="Poppins"/>
                <a:ea typeface="Poppins"/>
                <a:cs typeface="Poppins"/>
                <a:sym typeface="Poppins"/>
              </a:rPr>
              <a:t> • Special content for holidays and occasions with exclusive meals and discounts.</a:t>
            </a:r>
          </a:p>
        </p:txBody>
      </p:sp>
      <p:sp>
        <p:nvSpPr>
          <p:cNvPr name="TextBox 19" id="19"/>
          <p:cNvSpPr txBox="true"/>
          <p:nvPr/>
        </p:nvSpPr>
        <p:spPr>
          <a:xfrm rot="0">
            <a:off x="10098784" y="538259"/>
            <a:ext cx="6377039" cy="876107"/>
          </a:xfrm>
          <a:prstGeom prst="rect">
            <a:avLst/>
          </a:prstGeom>
        </p:spPr>
        <p:txBody>
          <a:bodyPr anchor="t" rtlCol="false" tIns="0" lIns="0" bIns="0" rIns="0">
            <a:spAutoFit/>
          </a:bodyPr>
          <a:lstStyle/>
          <a:p>
            <a:pPr algn="ctr">
              <a:lnSpc>
                <a:spcPts val="7121"/>
              </a:lnSpc>
            </a:pPr>
            <a:r>
              <a:rPr lang="en-US" sz="5086" b="true">
                <a:solidFill>
                  <a:srgbClr val="000000"/>
                </a:solidFill>
                <a:latin typeface="Canva Sans Bold"/>
                <a:ea typeface="Canva Sans Bold"/>
                <a:cs typeface="Canva Sans Bold"/>
                <a:sym typeface="Canva Sans Bold"/>
              </a:rPr>
              <a:t>Content Format</a:t>
            </a:r>
          </a:p>
        </p:txBody>
      </p:sp>
      <p:sp>
        <p:nvSpPr>
          <p:cNvPr name="TextBox 20" id="20"/>
          <p:cNvSpPr txBox="true"/>
          <p:nvPr/>
        </p:nvSpPr>
        <p:spPr>
          <a:xfrm rot="0">
            <a:off x="9981017" y="5262686"/>
            <a:ext cx="6377039" cy="876107"/>
          </a:xfrm>
          <a:prstGeom prst="rect">
            <a:avLst/>
          </a:prstGeom>
        </p:spPr>
        <p:txBody>
          <a:bodyPr anchor="t" rtlCol="false" tIns="0" lIns="0" bIns="0" rIns="0">
            <a:spAutoFit/>
          </a:bodyPr>
          <a:lstStyle/>
          <a:p>
            <a:pPr algn="ctr">
              <a:lnSpc>
                <a:spcPts val="7121"/>
              </a:lnSpc>
            </a:pPr>
            <a:r>
              <a:rPr lang="en-US" sz="5086" b="true">
                <a:solidFill>
                  <a:srgbClr val="000000"/>
                </a:solidFill>
                <a:latin typeface="Canva Sans Bold"/>
                <a:ea typeface="Canva Sans Bold"/>
                <a:cs typeface="Canva Sans Bold"/>
                <a:sym typeface="Canva Sans Bold"/>
              </a:rPr>
              <a:t>Tone Of Voice</a:t>
            </a:r>
          </a:p>
        </p:txBody>
      </p:sp>
      <p:sp>
        <p:nvSpPr>
          <p:cNvPr name="TextBox 21" id="21"/>
          <p:cNvSpPr txBox="true"/>
          <p:nvPr/>
        </p:nvSpPr>
        <p:spPr>
          <a:xfrm rot="0">
            <a:off x="9397107" y="6277028"/>
            <a:ext cx="6960948" cy="3658235"/>
          </a:xfrm>
          <a:prstGeom prst="rect">
            <a:avLst/>
          </a:prstGeom>
        </p:spPr>
        <p:txBody>
          <a:bodyPr anchor="t" rtlCol="false" tIns="0" lIns="0" bIns="0" rIns="0">
            <a:spAutoFit/>
          </a:bodyPr>
          <a:lstStyle/>
          <a:p>
            <a:pPr algn="l">
              <a:lnSpc>
                <a:spcPts val="3639"/>
              </a:lnSpc>
            </a:pPr>
            <a:r>
              <a:rPr lang="en-US" sz="2599">
                <a:solidFill>
                  <a:srgbClr val="000000"/>
                </a:solidFill>
                <a:latin typeface="Poppins"/>
                <a:ea typeface="Poppins"/>
                <a:cs typeface="Poppins"/>
                <a:sym typeface="Poppins"/>
              </a:rPr>
              <a:t>Tone of Voice:</a:t>
            </a:r>
          </a:p>
          <a:p>
            <a:pPr algn="l">
              <a:lnSpc>
                <a:spcPts val="3639"/>
              </a:lnSpc>
              <a:spcBef>
                <a:spcPct val="0"/>
              </a:spcBef>
            </a:pPr>
            <a:r>
              <a:rPr lang="en-US" sz="2599">
                <a:solidFill>
                  <a:srgbClr val="000000"/>
                </a:solidFill>
                <a:latin typeface="Poppins"/>
                <a:ea typeface="Poppins"/>
                <a:cs typeface="Poppins"/>
                <a:sym typeface="Poppins"/>
              </a:rPr>
              <a:t> • Friendly, enc</a:t>
            </a:r>
            <a:r>
              <a:rPr lang="en-US" sz="2599">
                <a:solidFill>
                  <a:srgbClr val="000000"/>
                </a:solidFill>
                <a:latin typeface="Poppins"/>
                <a:ea typeface="Poppins"/>
                <a:cs typeface="Poppins"/>
                <a:sym typeface="Poppins"/>
              </a:rPr>
              <a:t>ouraging, and positive.</a:t>
            </a:r>
          </a:p>
          <a:p>
            <a:pPr algn="l">
              <a:lnSpc>
                <a:spcPts val="3639"/>
              </a:lnSpc>
              <a:spcBef>
                <a:spcPct val="0"/>
              </a:spcBef>
            </a:pPr>
            <a:r>
              <a:rPr lang="en-US" sz="2599">
                <a:solidFill>
                  <a:srgbClr val="000000"/>
                </a:solidFill>
                <a:latin typeface="Poppins"/>
                <a:ea typeface="Poppins"/>
                <a:cs typeface="Poppins"/>
                <a:sym typeface="Poppins"/>
              </a:rPr>
              <a:t> • Direct and easy-to-understand language without scientific complexity.</a:t>
            </a:r>
          </a:p>
          <a:p>
            <a:pPr algn="l">
              <a:lnSpc>
                <a:spcPts val="3639"/>
              </a:lnSpc>
              <a:spcBef>
                <a:spcPct val="0"/>
              </a:spcBef>
            </a:pPr>
            <a:r>
              <a:rPr lang="en-US" sz="2599">
                <a:solidFill>
                  <a:srgbClr val="000000"/>
                </a:solidFill>
                <a:latin typeface="Poppins"/>
                <a:ea typeface="Poppins"/>
                <a:cs typeface="Poppins"/>
                <a:sym typeface="Poppins"/>
              </a:rPr>
              <a:t> • Encouraging customer engagement, such as:</a:t>
            </a:r>
          </a:p>
          <a:p>
            <a:pPr algn="l">
              <a:lnSpc>
                <a:spcPts val="3639"/>
              </a:lnSpc>
              <a:spcBef>
                <a:spcPct val="0"/>
              </a:spcBef>
            </a:pPr>
            <a:r>
              <a:rPr lang="en-US" sz="2599">
                <a:solidFill>
                  <a:srgbClr val="000000"/>
                </a:solidFill>
                <a:latin typeface="Poppins"/>
                <a:ea typeface="Poppins"/>
                <a:cs typeface="Poppins"/>
                <a:sym typeface="Poppins"/>
              </a:rPr>
              <a:t> • “Who’s ready to try our new meal?”</a:t>
            </a:r>
          </a:p>
          <a:p>
            <a:pPr algn="l">
              <a:lnSpc>
                <a:spcPts val="3639"/>
              </a:lnSpc>
              <a:spcBef>
                <a:spcPct val="0"/>
              </a:spcBef>
            </a:pPr>
          </a:p>
        </p:txBody>
      </p:sp>
      <p:sp>
        <p:nvSpPr>
          <p:cNvPr name="TextBox 22" id="22"/>
          <p:cNvSpPr txBox="true"/>
          <p:nvPr/>
        </p:nvSpPr>
        <p:spPr>
          <a:xfrm rot="0">
            <a:off x="9397107" y="1861566"/>
            <a:ext cx="8566917" cy="2853309"/>
          </a:xfrm>
          <a:prstGeom prst="rect">
            <a:avLst/>
          </a:prstGeom>
        </p:spPr>
        <p:txBody>
          <a:bodyPr anchor="t" rtlCol="false" tIns="0" lIns="0" bIns="0" rIns="0">
            <a:spAutoFit/>
          </a:bodyPr>
          <a:lstStyle/>
          <a:p>
            <a:pPr algn="l">
              <a:lnSpc>
                <a:spcPts val="3775"/>
              </a:lnSpc>
              <a:spcBef>
                <a:spcPct val="0"/>
              </a:spcBef>
            </a:pPr>
            <a:r>
              <a:rPr lang="en-US" sz="2697">
                <a:solidFill>
                  <a:srgbClr val="000000"/>
                </a:solidFill>
                <a:latin typeface="Poppins"/>
                <a:ea typeface="Poppins"/>
                <a:cs typeface="Poppins"/>
                <a:sym typeface="Poppins"/>
              </a:rPr>
              <a:t>• Simple designs with c</a:t>
            </a:r>
            <a:r>
              <a:rPr lang="en-US" sz="2697">
                <a:solidFill>
                  <a:srgbClr val="000000"/>
                </a:solidFill>
                <a:latin typeface="Poppins"/>
                <a:ea typeface="Poppins"/>
                <a:cs typeface="Poppins"/>
                <a:sym typeface="Poppins"/>
              </a:rPr>
              <a:t>olors that reflect health and nature (green – white – light orange).</a:t>
            </a:r>
          </a:p>
          <a:p>
            <a:pPr algn="l">
              <a:lnSpc>
                <a:spcPts val="3775"/>
              </a:lnSpc>
              <a:spcBef>
                <a:spcPct val="0"/>
              </a:spcBef>
            </a:pPr>
            <a:r>
              <a:rPr lang="en-US" sz="2697">
                <a:solidFill>
                  <a:srgbClr val="000000"/>
                </a:solidFill>
                <a:latin typeface="Poppins"/>
                <a:ea typeface="Poppins"/>
                <a:cs typeface="Poppins"/>
                <a:sym typeface="Poppins"/>
              </a:rPr>
              <a:t> • High-quality images and videos showcasing meal details.</a:t>
            </a:r>
          </a:p>
          <a:p>
            <a:pPr algn="l">
              <a:lnSpc>
                <a:spcPts val="3775"/>
              </a:lnSpc>
              <a:spcBef>
                <a:spcPct val="0"/>
              </a:spcBef>
            </a:pPr>
            <a:r>
              <a:rPr lang="en-US" sz="2697">
                <a:solidFill>
                  <a:srgbClr val="000000"/>
                </a:solidFill>
                <a:latin typeface="Poppins"/>
                <a:ea typeface="Poppins"/>
                <a:cs typeface="Poppins"/>
                <a:sym typeface="Poppins"/>
              </a:rPr>
              <a:t> • Consistent designs to maintain brand identity.</a:t>
            </a:r>
          </a:p>
          <a:p>
            <a:pPr algn="l">
              <a:lnSpc>
                <a:spcPts val="3775"/>
              </a:lnSpc>
              <a:spcBef>
                <a:spcPct val="0"/>
              </a:spcBef>
            </a:pPr>
          </a:p>
        </p:txBody>
      </p:sp>
      <p:sp>
        <p:nvSpPr>
          <p:cNvPr name="Freeform 23" id="23"/>
          <p:cNvSpPr/>
          <p:nvPr/>
        </p:nvSpPr>
        <p:spPr>
          <a:xfrm flipH="false" flipV="false" rot="0">
            <a:off x="7096484" y="4099398"/>
            <a:ext cx="3002299" cy="2039394"/>
          </a:xfrm>
          <a:custGeom>
            <a:avLst/>
            <a:gdLst/>
            <a:ahLst/>
            <a:cxnLst/>
            <a:rect r="r" b="b" t="t" l="l"/>
            <a:pathLst>
              <a:path h="2039394" w="3002299">
                <a:moveTo>
                  <a:pt x="0" y="0"/>
                </a:moveTo>
                <a:lnTo>
                  <a:pt x="3002300" y="0"/>
                </a:lnTo>
                <a:lnTo>
                  <a:pt x="3002300" y="2039394"/>
                </a:lnTo>
                <a:lnTo>
                  <a:pt x="0" y="2039394"/>
                </a:lnTo>
                <a:lnTo>
                  <a:pt x="0" y="0"/>
                </a:lnTo>
                <a:close/>
              </a:path>
            </a:pathLst>
          </a:custGeom>
          <a:blipFill>
            <a:blip r:embed="rId3"/>
            <a:stretch>
              <a:fillRect l="0" t="-15011" r="0" b="-32203"/>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525" y="0"/>
            <a:ext cx="18257228" cy="10287000"/>
          </a:xfrm>
          <a:custGeom>
            <a:avLst/>
            <a:gdLst/>
            <a:ahLst/>
            <a:cxnLst/>
            <a:rect r="r" b="b" t="t" l="l"/>
            <a:pathLst>
              <a:path h="10287000" w="18257228">
                <a:moveTo>
                  <a:pt x="0" y="0"/>
                </a:moveTo>
                <a:lnTo>
                  <a:pt x="18257228" y="0"/>
                </a:lnTo>
                <a:lnTo>
                  <a:pt x="18257228" y="10287000"/>
                </a:lnTo>
                <a:lnTo>
                  <a:pt x="0" y="10287000"/>
                </a:lnTo>
                <a:lnTo>
                  <a:pt x="0" y="0"/>
                </a:lnTo>
                <a:close/>
              </a:path>
            </a:pathLst>
          </a:custGeom>
          <a:blipFill>
            <a:blip r:embed="rId2">
              <a:alphaModFix amt="23000"/>
            </a:blip>
            <a:stretch>
              <a:fillRect l="0" t="-38739" r="0" b="-38739"/>
            </a:stretch>
          </a:blipFill>
        </p:spPr>
      </p:sp>
      <p:grpSp>
        <p:nvGrpSpPr>
          <p:cNvPr name="Group 3" id="3"/>
          <p:cNvGrpSpPr/>
          <p:nvPr/>
        </p:nvGrpSpPr>
        <p:grpSpPr>
          <a:xfrm rot="0">
            <a:off x="1028700" y="2532104"/>
            <a:ext cx="1022984" cy="10229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8C23"/>
            </a:solidFill>
          </p:spPr>
        </p:sp>
        <p:sp>
          <p:nvSpPr>
            <p:cNvPr name="TextBox 5" id="5"/>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028700" y="4858436"/>
            <a:ext cx="1022984" cy="102298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8C23"/>
            </a:solidFill>
          </p:spPr>
        </p:sp>
        <p:sp>
          <p:nvSpPr>
            <p:cNvPr name="TextBox 8" id="8"/>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0">
            <a:off x="1028700" y="7252045"/>
            <a:ext cx="1022984" cy="102298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8C23"/>
            </a:solidFill>
          </p:spPr>
        </p:sp>
        <p:sp>
          <p:nvSpPr>
            <p:cNvPr name="TextBox 11" id="11"/>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10800000">
            <a:off x="15574388" y="-1641732"/>
            <a:ext cx="6103845" cy="5340865"/>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14" id="14"/>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10800000">
            <a:off x="16277009" y="689261"/>
            <a:ext cx="1700198" cy="1487673"/>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17" id="17"/>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15876885" y="1304307"/>
            <a:ext cx="997288" cy="872627"/>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20" id="20"/>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0">
            <a:off x="9655492" y="2532104"/>
            <a:ext cx="1022984" cy="102298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8C23"/>
            </a:solidFill>
          </p:spPr>
        </p:sp>
        <p:sp>
          <p:nvSpPr>
            <p:cNvPr name="TextBox 23" id="23"/>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0">
            <a:off x="9655492" y="4858436"/>
            <a:ext cx="1022984" cy="102298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8C23"/>
            </a:solidFill>
          </p:spPr>
        </p:sp>
        <p:sp>
          <p:nvSpPr>
            <p:cNvPr name="TextBox 26" id="26"/>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grpSp>
        <p:nvGrpSpPr>
          <p:cNvPr name="Group 27" id="27"/>
          <p:cNvGrpSpPr/>
          <p:nvPr/>
        </p:nvGrpSpPr>
        <p:grpSpPr>
          <a:xfrm rot="0">
            <a:off x="9655492" y="7186345"/>
            <a:ext cx="1022984" cy="102298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8C23"/>
            </a:solidFill>
          </p:spPr>
        </p:sp>
        <p:sp>
          <p:nvSpPr>
            <p:cNvPr name="TextBox 29" id="29"/>
            <p:cNvSpPr txBox="true"/>
            <p:nvPr/>
          </p:nvSpPr>
          <p:spPr>
            <a:xfrm>
              <a:off x="76200" y="9525"/>
              <a:ext cx="660400" cy="727075"/>
            </a:xfrm>
            <a:prstGeom prst="rect">
              <a:avLst/>
            </a:prstGeom>
          </p:spPr>
          <p:txBody>
            <a:bodyPr anchor="ctr" rtlCol="false" tIns="50800" lIns="50800" bIns="50800" rIns="50800"/>
            <a:lstStyle/>
            <a:p>
              <a:pPr algn="ctr">
                <a:lnSpc>
                  <a:spcPts val="3639"/>
                </a:lnSpc>
              </a:pPr>
            </a:p>
          </p:txBody>
        </p:sp>
      </p:grpSp>
      <p:sp>
        <p:nvSpPr>
          <p:cNvPr name="Freeform 30" id="30"/>
          <p:cNvSpPr/>
          <p:nvPr/>
        </p:nvSpPr>
        <p:spPr>
          <a:xfrm flipH="false" flipV="false" rot="0">
            <a:off x="4488274" y="3132831"/>
            <a:ext cx="897315" cy="536146"/>
          </a:xfrm>
          <a:custGeom>
            <a:avLst/>
            <a:gdLst/>
            <a:ahLst/>
            <a:cxnLst/>
            <a:rect r="r" b="b" t="t" l="l"/>
            <a:pathLst>
              <a:path h="536146" w="897315">
                <a:moveTo>
                  <a:pt x="0" y="0"/>
                </a:moveTo>
                <a:lnTo>
                  <a:pt x="897316" y="0"/>
                </a:lnTo>
                <a:lnTo>
                  <a:pt x="897316" y="536146"/>
                </a:lnTo>
                <a:lnTo>
                  <a:pt x="0" y="536146"/>
                </a:lnTo>
                <a:lnTo>
                  <a:pt x="0" y="0"/>
                </a:lnTo>
                <a:close/>
              </a:path>
            </a:pathLst>
          </a:custGeom>
          <a:blipFill>
            <a:blip r:embed="rId3"/>
            <a:stretch>
              <a:fillRect l="0" t="0" r="0" b="0"/>
            </a:stretch>
          </a:blipFill>
        </p:spPr>
      </p:sp>
      <p:sp>
        <p:nvSpPr>
          <p:cNvPr name="Freeform 31" id="31"/>
          <p:cNvSpPr/>
          <p:nvPr/>
        </p:nvSpPr>
        <p:spPr>
          <a:xfrm flipH="false" flipV="false" rot="0">
            <a:off x="5305362" y="5396784"/>
            <a:ext cx="1102956" cy="790118"/>
          </a:xfrm>
          <a:custGeom>
            <a:avLst/>
            <a:gdLst/>
            <a:ahLst/>
            <a:cxnLst/>
            <a:rect r="r" b="b" t="t" l="l"/>
            <a:pathLst>
              <a:path h="790118" w="1102956">
                <a:moveTo>
                  <a:pt x="0" y="0"/>
                </a:moveTo>
                <a:lnTo>
                  <a:pt x="1102957" y="0"/>
                </a:lnTo>
                <a:lnTo>
                  <a:pt x="1102957" y="790118"/>
                </a:lnTo>
                <a:lnTo>
                  <a:pt x="0" y="79011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0">
            <a:off x="7050533" y="7553782"/>
            <a:ext cx="1122907" cy="790118"/>
          </a:xfrm>
          <a:custGeom>
            <a:avLst/>
            <a:gdLst/>
            <a:ahLst/>
            <a:cxnLst/>
            <a:rect r="r" b="b" t="t" l="l"/>
            <a:pathLst>
              <a:path h="790118" w="1122907">
                <a:moveTo>
                  <a:pt x="0" y="0"/>
                </a:moveTo>
                <a:lnTo>
                  <a:pt x="1122907" y="0"/>
                </a:lnTo>
                <a:lnTo>
                  <a:pt x="1122907" y="790118"/>
                </a:lnTo>
                <a:lnTo>
                  <a:pt x="0" y="7901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12520255" y="2917708"/>
            <a:ext cx="700862" cy="818417"/>
          </a:xfrm>
          <a:custGeom>
            <a:avLst/>
            <a:gdLst/>
            <a:ahLst/>
            <a:cxnLst/>
            <a:rect r="r" b="b" t="t" l="l"/>
            <a:pathLst>
              <a:path h="818417" w="700862">
                <a:moveTo>
                  <a:pt x="0" y="0"/>
                </a:moveTo>
                <a:lnTo>
                  <a:pt x="700862" y="0"/>
                </a:lnTo>
                <a:lnTo>
                  <a:pt x="700862" y="818416"/>
                </a:lnTo>
                <a:lnTo>
                  <a:pt x="0" y="8184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0">
            <a:off x="16874173" y="6016956"/>
            <a:ext cx="997288" cy="830242"/>
          </a:xfrm>
          <a:custGeom>
            <a:avLst/>
            <a:gdLst/>
            <a:ahLst/>
            <a:cxnLst/>
            <a:rect r="r" b="b" t="t" l="l"/>
            <a:pathLst>
              <a:path h="830242" w="997288">
                <a:moveTo>
                  <a:pt x="0" y="0"/>
                </a:moveTo>
                <a:lnTo>
                  <a:pt x="997288" y="0"/>
                </a:lnTo>
                <a:lnTo>
                  <a:pt x="997288" y="830242"/>
                </a:lnTo>
                <a:lnTo>
                  <a:pt x="0" y="830242"/>
                </a:lnTo>
                <a:lnTo>
                  <a:pt x="0" y="0"/>
                </a:lnTo>
                <a:close/>
              </a:path>
            </a:pathLst>
          </a:custGeom>
          <a:blipFill>
            <a:blip r:embed="rId10"/>
            <a:stretch>
              <a:fillRect l="0" t="0" r="0" b="0"/>
            </a:stretch>
          </a:blipFill>
        </p:spPr>
      </p:sp>
      <p:sp>
        <p:nvSpPr>
          <p:cNvPr name="Freeform 35" id="35"/>
          <p:cNvSpPr/>
          <p:nvPr/>
        </p:nvSpPr>
        <p:spPr>
          <a:xfrm flipH="false" flipV="false" rot="0">
            <a:off x="13033591" y="7737002"/>
            <a:ext cx="1163542" cy="1319480"/>
          </a:xfrm>
          <a:custGeom>
            <a:avLst/>
            <a:gdLst/>
            <a:ahLst/>
            <a:cxnLst/>
            <a:rect r="r" b="b" t="t" l="l"/>
            <a:pathLst>
              <a:path h="1319480" w="1163542">
                <a:moveTo>
                  <a:pt x="0" y="0"/>
                </a:moveTo>
                <a:lnTo>
                  <a:pt x="1163542" y="0"/>
                </a:lnTo>
                <a:lnTo>
                  <a:pt x="1163542" y="1319480"/>
                </a:lnTo>
                <a:lnTo>
                  <a:pt x="0" y="131948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36" id="36"/>
          <p:cNvSpPr txBox="true"/>
          <p:nvPr/>
        </p:nvSpPr>
        <p:spPr>
          <a:xfrm rot="0">
            <a:off x="1028700" y="990600"/>
            <a:ext cx="6919149" cy="720095"/>
          </a:xfrm>
          <a:prstGeom prst="rect">
            <a:avLst/>
          </a:prstGeom>
        </p:spPr>
        <p:txBody>
          <a:bodyPr anchor="t" rtlCol="false" tIns="0" lIns="0" bIns="0" rIns="0">
            <a:spAutoFit/>
          </a:bodyPr>
          <a:lstStyle/>
          <a:p>
            <a:pPr algn="l">
              <a:lnSpc>
                <a:spcPts val="5359"/>
              </a:lnSpc>
            </a:pPr>
            <a:r>
              <a:rPr lang="en-US" sz="4503" b="true">
                <a:solidFill>
                  <a:srgbClr val="000000"/>
                </a:solidFill>
                <a:latin typeface="Poppins Bold"/>
                <a:ea typeface="Poppins Bold"/>
                <a:cs typeface="Poppins Bold"/>
                <a:sym typeface="Poppins Bold"/>
              </a:rPr>
              <a:t>Headlines of POCs </a:t>
            </a:r>
          </a:p>
        </p:txBody>
      </p:sp>
      <p:sp>
        <p:nvSpPr>
          <p:cNvPr name="TextBox 37" id="37"/>
          <p:cNvSpPr txBox="true"/>
          <p:nvPr/>
        </p:nvSpPr>
        <p:spPr>
          <a:xfrm rot="0">
            <a:off x="1252948" y="2543414"/>
            <a:ext cx="574488" cy="857490"/>
          </a:xfrm>
          <a:prstGeom prst="rect">
            <a:avLst/>
          </a:prstGeom>
        </p:spPr>
        <p:txBody>
          <a:bodyPr anchor="t" rtlCol="false" tIns="0" lIns="0" bIns="0" rIns="0">
            <a:spAutoFit/>
          </a:bodyPr>
          <a:lstStyle/>
          <a:p>
            <a:pPr algn="ctr">
              <a:lnSpc>
                <a:spcPts val="6636"/>
              </a:lnSpc>
            </a:pPr>
            <a:r>
              <a:rPr lang="en-US" b="true" sz="4740">
                <a:solidFill>
                  <a:srgbClr val="FFFFFF"/>
                </a:solidFill>
                <a:latin typeface="Poppins Bold"/>
                <a:ea typeface="Poppins Bold"/>
                <a:cs typeface="Poppins Bold"/>
                <a:sym typeface="Poppins Bold"/>
              </a:rPr>
              <a:t>1</a:t>
            </a:r>
          </a:p>
        </p:txBody>
      </p:sp>
      <p:sp>
        <p:nvSpPr>
          <p:cNvPr name="TextBox 38" id="38"/>
          <p:cNvSpPr txBox="true"/>
          <p:nvPr/>
        </p:nvSpPr>
        <p:spPr>
          <a:xfrm rot="0">
            <a:off x="1252948" y="4881267"/>
            <a:ext cx="574488" cy="857490"/>
          </a:xfrm>
          <a:prstGeom prst="rect">
            <a:avLst/>
          </a:prstGeom>
        </p:spPr>
        <p:txBody>
          <a:bodyPr anchor="t" rtlCol="false" tIns="0" lIns="0" bIns="0" rIns="0">
            <a:spAutoFit/>
          </a:bodyPr>
          <a:lstStyle/>
          <a:p>
            <a:pPr algn="ctr">
              <a:lnSpc>
                <a:spcPts val="6636"/>
              </a:lnSpc>
            </a:pPr>
            <a:r>
              <a:rPr lang="en-US" b="true" sz="4740">
                <a:solidFill>
                  <a:srgbClr val="FFFFFF"/>
                </a:solidFill>
                <a:latin typeface="Poppins Bold"/>
                <a:ea typeface="Poppins Bold"/>
                <a:cs typeface="Poppins Bold"/>
                <a:sym typeface="Poppins Bold"/>
              </a:rPr>
              <a:t>2</a:t>
            </a:r>
          </a:p>
        </p:txBody>
      </p:sp>
      <p:sp>
        <p:nvSpPr>
          <p:cNvPr name="TextBox 39" id="39"/>
          <p:cNvSpPr txBox="true"/>
          <p:nvPr/>
        </p:nvSpPr>
        <p:spPr>
          <a:xfrm rot="0">
            <a:off x="1252948" y="7272070"/>
            <a:ext cx="574488" cy="857490"/>
          </a:xfrm>
          <a:prstGeom prst="rect">
            <a:avLst/>
          </a:prstGeom>
        </p:spPr>
        <p:txBody>
          <a:bodyPr anchor="t" rtlCol="false" tIns="0" lIns="0" bIns="0" rIns="0">
            <a:spAutoFit/>
          </a:bodyPr>
          <a:lstStyle/>
          <a:p>
            <a:pPr algn="ctr">
              <a:lnSpc>
                <a:spcPts val="6636"/>
              </a:lnSpc>
            </a:pPr>
            <a:r>
              <a:rPr lang="en-US" b="true" sz="4740">
                <a:solidFill>
                  <a:srgbClr val="FFFFFF"/>
                </a:solidFill>
                <a:latin typeface="Poppins Bold"/>
                <a:ea typeface="Poppins Bold"/>
                <a:cs typeface="Poppins Bold"/>
                <a:sym typeface="Poppins Bold"/>
              </a:rPr>
              <a:t>3</a:t>
            </a:r>
          </a:p>
        </p:txBody>
      </p:sp>
      <p:sp>
        <p:nvSpPr>
          <p:cNvPr name="TextBox 40" id="40"/>
          <p:cNvSpPr txBox="true"/>
          <p:nvPr/>
        </p:nvSpPr>
        <p:spPr>
          <a:xfrm rot="0">
            <a:off x="2051684" y="2557396"/>
            <a:ext cx="8115300" cy="1462840"/>
          </a:xfrm>
          <a:prstGeom prst="rect">
            <a:avLst/>
          </a:prstGeom>
        </p:spPr>
        <p:txBody>
          <a:bodyPr anchor="t" rtlCol="false" tIns="0" lIns="0" bIns="0" rIns="0">
            <a:spAutoFit/>
          </a:bodyPr>
          <a:lstStyle/>
          <a:p>
            <a:pPr algn="l">
              <a:lnSpc>
                <a:spcPts val="3896"/>
              </a:lnSpc>
              <a:spcBef>
                <a:spcPct val="0"/>
              </a:spcBef>
            </a:pPr>
            <a:r>
              <a:rPr lang="en-US" sz="2782">
                <a:solidFill>
                  <a:srgbClr val="000000"/>
                </a:solidFill>
                <a:latin typeface="Poppins"/>
                <a:ea typeface="Poppins"/>
                <a:cs typeface="Poppins"/>
                <a:sym typeface="Poppins"/>
              </a:rPr>
              <a:t>The mystery b</a:t>
            </a:r>
            <a:r>
              <a:rPr lang="en-US" sz="2782">
                <a:solidFill>
                  <a:srgbClr val="000000"/>
                </a:solidFill>
                <a:latin typeface="Poppins"/>
                <a:ea typeface="Poppins"/>
                <a:cs typeface="Poppins"/>
                <a:sym typeface="Poppins"/>
              </a:rPr>
              <a:t>ox is here! Can you guess what’s inside? </a:t>
            </a:r>
          </a:p>
          <a:p>
            <a:pPr algn="l">
              <a:lnSpc>
                <a:spcPts val="3896"/>
              </a:lnSpc>
              <a:spcBef>
                <a:spcPct val="0"/>
              </a:spcBef>
            </a:pPr>
          </a:p>
        </p:txBody>
      </p:sp>
      <p:sp>
        <p:nvSpPr>
          <p:cNvPr name="TextBox 41" id="41"/>
          <p:cNvSpPr txBox="true"/>
          <p:nvPr/>
        </p:nvSpPr>
        <p:spPr>
          <a:xfrm rot="0">
            <a:off x="2051684" y="4947942"/>
            <a:ext cx="7610314" cy="1462840"/>
          </a:xfrm>
          <a:prstGeom prst="rect">
            <a:avLst/>
          </a:prstGeom>
        </p:spPr>
        <p:txBody>
          <a:bodyPr anchor="t" rtlCol="false" tIns="0" lIns="0" bIns="0" rIns="0">
            <a:spAutoFit/>
          </a:bodyPr>
          <a:lstStyle/>
          <a:p>
            <a:pPr algn="l">
              <a:lnSpc>
                <a:spcPts val="3896"/>
              </a:lnSpc>
              <a:spcBef>
                <a:spcPct val="0"/>
              </a:spcBef>
            </a:pPr>
            <a:r>
              <a:rPr lang="en-US" sz="2782">
                <a:solidFill>
                  <a:srgbClr val="000000"/>
                </a:solidFill>
                <a:latin typeface="Poppins"/>
                <a:ea typeface="Poppins"/>
                <a:cs typeface="Poppins"/>
                <a:sym typeface="Poppins"/>
              </a:rPr>
              <a:t>Finally, NutriB</a:t>
            </a:r>
            <a:r>
              <a:rPr lang="en-US" sz="2782">
                <a:solidFill>
                  <a:srgbClr val="000000"/>
                </a:solidFill>
                <a:latin typeface="Poppins"/>
                <a:ea typeface="Poppins"/>
                <a:cs typeface="Poppins"/>
                <a:sym typeface="Poppins"/>
              </a:rPr>
              <a:t>ox is ready! Your healthy meals in one box! </a:t>
            </a:r>
          </a:p>
          <a:p>
            <a:pPr algn="l">
              <a:lnSpc>
                <a:spcPts val="3896"/>
              </a:lnSpc>
              <a:spcBef>
                <a:spcPct val="0"/>
              </a:spcBef>
            </a:pPr>
          </a:p>
        </p:txBody>
      </p:sp>
      <p:sp>
        <p:nvSpPr>
          <p:cNvPr name="TextBox 42" id="42"/>
          <p:cNvSpPr txBox="true"/>
          <p:nvPr/>
        </p:nvSpPr>
        <p:spPr>
          <a:xfrm rot="0">
            <a:off x="2051684" y="7175845"/>
            <a:ext cx="7610314" cy="1462840"/>
          </a:xfrm>
          <a:prstGeom prst="rect">
            <a:avLst/>
          </a:prstGeom>
        </p:spPr>
        <p:txBody>
          <a:bodyPr anchor="t" rtlCol="false" tIns="0" lIns="0" bIns="0" rIns="0">
            <a:spAutoFit/>
          </a:bodyPr>
          <a:lstStyle/>
          <a:p>
            <a:pPr algn="l">
              <a:lnSpc>
                <a:spcPts val="3896"/>
              </a:lnSpc>
              <a:spcBef>
                <a:spcPct val="0"/>
              </a:spcBef>
            </a:pPr>
            <a:r>
              <a:rPr lang="en-US" sz="2782">
                <a:solidFill>
                  <a:srgbClr val="000000"/>
                </a:solidFill>
                <a:latin typeface="Poppins"/>
                <a:ea typeface="Poppins"/>
                <a:cs typeface="Poppins"/>
                <a:sym typeface="Poppins"/>
              </a:rPr>
              <a:t>We care about</a:t>
            </a:r>
            <a:r>
              <a:rPr lang="en-US" sz="2782">
                <a:solidFill>
                  <a:srgbClr val="000000"/>
                </a:solidFill>
                <a:latin typeface="Poppins"/>
                <a:ea typeface="Poppins"/>
                <a:cs typeface="Poppins"/>
                <a:sym typeface="Poppins"/>
              </a:rPr>
              <a:t> your health – enjoy delicious &amp; nutritious meals! </a:t>
            </a:r>
          </a:p>
          <a:p>
            <a:pPr algn="l">
              <a:lnSpc>
                <a:spcPts val="3896"/>
              </a:lnSpc>
              <a:spcBef>
                <a:spcPct val="0"/>
              </a:spcBef>
            </a:pPr>
          </a:p>
        </p:txBody>
      </p:sp>
      <p:sp>
        <p:nvSpPr>
          <p:cNvPr name="TextBox 43" id="43"/>
          <p:cNvSpPr txBox="true"/>
          <p:nvPr/>
        </p:nvSpPr>
        <p:spPr>
          <a:xfrm rot="0">
            <a:off x="10678476" y="2455904"/>
            <a:ext cx="7578752" cy="1462840"/>
          </a:xfrm>
          <a:prstGeom prst="rect">
            <a:avLst/>
          </a:prstGeom>
        </p:spPr>
        <p:txBody>
          <a:bodyPr anchor="t" rtlCol="false" tIns="0" lIns="0" bIns="0" rIns="0">
            <a:spAutoFit/>
          </a:bodyPr>
          <a:lstStyle/>
          <a:p>
            <a:pPr algn="l">
              <a:lnSpc>
                <a:spcPts val="3896"/>
              </a:lnSpc>
              <a:spcBef>
                <a:spcPct val="0"/>
              </a:spcBef>
            </a:pPr>
            <a:r>
              <a:rPr lang="en-US" sz="2782">
                <a:solidFill>
                  <a:srgbClr val="000000"/>
                </a:solidFill>
                <a:latin typeface="Poppins"/>
                <a:ea typeface="Poppins"/>
                <a:cs typeface="Poppins"/>
                <a:sym typeface="Poppins"/>
              </a:rPr>
              <a:t>Skip the p</a:t>
            </a:r>
            <a:r>
              <a:rPr lang="en-US" sz="2782">
                <a:solidFill>
                  <a:srgbClr val="000000"/>
                </a:solidFill>
                <a:latin typeface="Poppins"/>
                <a:ea typeface="Poppins"/>
                <a:cs typeface="Poppins"/>
                <a:sym typeface="Poppins"/>
              </a:rPr>
              <a:t>owders… fuel your muscles with real food! </a:t>
            </a:r>
          </a:p>
          <a:p>
            <a:pPr algn="l">
              <a:lnSpc>
                <a:spcPts val="3896"/>
              </a:lnSpc>
              <a:spcBef>
                <a:spcPct val="0"/>
              </a:spcBef>
            </a:pPr>
          </a:p>
        </p:txBody>
      </p:sp>
      <p:sp>
        <p:nvSpPr>
          <p:cNvPr name="TextBox 44" id="44"/>
          <p:cNvSpPr txBox="true"/>
          <p:nvPr/>
        </p:nvSpPr>
        <p:spPr>
          <a:xfrm rot="0">
            <a:off x="10678476" y="4969237"/>
            <a:ext cx="7578752" cy="1462840"/>
          </a:xfrm>
          <a:prstGeom prst="rect">
            <a:avLst/>
          </a:prstGeom>
        </p:spPr>
        <p:txBody>
          <a:bodyPr anchor="t" rtlCol="false" tIns="0" lIns="0" bIns="0" rIns="0">
            <a:spAutoFit/>
          </a:bodyPr>
          <a:lstStyle/>
          <a:p>
            <a:pPr algn="l">
              <a:lnSpc>
                <a:spcPts val="3896"/>
              </a:lnSpc>
              <a:spcBef>
                <a:spcPct val="0"/>
              </a:spcBef>
            </a:pPr>
            <a:r>
              <a:rPr lang="en-US" sz="2782">
                <a:solidFill>
                  <a:srgbClr val="000000"/>
                </a:solidFill>
                <a:latin typeface="Poppins"/>
                <a:ea typeface="Poppins"/>
                <a:cs typeface="Poppins"/>
                <a:sym typeface="Poppins"/>
              </a:rPr>
              <a:t>Ramadan athletes! Ready for the best Suhoor &amp; Iftar to p</a:t>
            </a:r>
            <a:r>
              <a:rPr lang="en-US" sz="2782">
                <a:solidFill>
                  <a:srgbClr val="000000"/>
                </a:solidFill>
                <a:latin typeface="Poppins"/>
                <a:ea typeface="Poppins"/>
                <a:cs typeface="Poppins"/>
                <a:sym typeface="Poppins"/>
              </a:rPr>
              <a:t>ower up your training? </a:t>
            </a:r>
          </a:p>
          <a:p>
            <a:pPr algn="l">
              <a:lnSpc>
                <a:spcPts val="3896"/>
              </a:lnSpc>
              <a:spcBef>
                <a:spcPct val="0"/>
              </a:spcBef>
            </a:pPr>
          </a:p>
        </p:txBody>
      </p:sp>
      <p:sp>
        <p:nvSpPr>
          <p:cNvPr name="TextBox 45" id="45"/>
          <p:cNvSpPr txBox="true"/>
          <p:nvPr/>
        </p:nvSpPr>
        <p:spPr>
          <a:xfrm rot="0">
            <a:off x="10646914" y="7179321"/>
            <a:ext cx="7610314" cy="977065"/>
          </a:xfrm>
          <a:prstGeom prst="rect">
            <a:avLst/>
          </a:prstGeom>
        </p:spPr>
        <p:txBody>
          <a:bodyPr anchor="t" rtlCol="false" tIns="0" lIns="0" bIns="0" rIns="0">
            <a:spAutoFit/>
          </a:bodyPr>
          <a:lstStyle/>
          <a:p>
            <a:pPr algn="just">
              <a:lnSpc>
                <a:spcPts val="3896"/>
              </a:lnSpc>
              <a:spcBef>
                <a:spcPct val="0"/>
              </a:spcBef>
            </a:pPr>
            <a:r>
              <a:rPr lang="en-US" sz="2782">
                <a:solidFill>
                  <a:srgbClr val="000000"/>
                </a:solidFill>
                <a:latin typeface="Poppins"/>
                <a:ea typeface="Poppins"/>
                <a:cs typeface="Poppins"/>
                <a:sym typeface="Poppins"/>
              </a:rPr>
              <a:t>On International Women’s Day,</a:t>
            </a:r>
            <a:r>
              <a:rPr lang="en-US" sz="2782">
                <a:solidFill>
                  <a:srgbClr val="000000"/>
                </a:solidFill>
                <a:latin typeface="Poppins"/>
                <a:ea typeface="Poppins"/>
                <a:cs typeface="Poppins"/>
                <a:sym typeface="Poppins"/>
              </a:rPr>
              <a:t> your health comes first! </a:t>
            </a:r>
          </a:p>
        </p:txBody>
      </p:sp>
      <p:sp>
        <p:nvSpPr>
          <p:cNvPr name="TextBox 46" id="46"/>
          <p:cNvSpPr txBox="true"/>
          <p:nvPr/>
        </p:nvSpPr>
        <p:spPr>
          <a:xfrm rot="0">
            <a:off x="9922413" y="2427329"/>
            <a:ext cx="462049" cy="987366"/>
          </a:xfrm>
          <a:prstGeom prst="rect">
            <a:avLst/>
          </a:prstGeom>
        </p:spPr>
        <p:txBody>
          <a:bodyPr anchor="t" rtlCol="false" tIns="0" lIns="0" bIns="0" rIns="0">
            <a:spAutoFit/>
          </a:bodyPr>
          <a:lstStyle/>
          <a:p>
            <a:pPr algn="ctr">
              <a:lnSpc>
                <a:spcPts val="8187"/>
              </a:lnSpc>
            </a:pPr>
            <a:r>
              <a:rPr lang="en-US" sz="5848" b="true">
                <a:solidFill>
                  <a:srgbClr val="FFFFFF"/>
                </a:solidFill>
                <a:latin typeface="Canva Sans Bold"/>
                <a:ea typeface="Canva Sans Bold"/>
                <a:cs typeface="Canva Sans Bold"/>
                <a:sym typeface="Canva Sans Bold"/>
              </a:rPr>
              <a:t>4</a:t>
            </a:r>
          </a:p>
        </p:txBody>
      </p:sp>
      <p:sp>
        <p:nvSpPr>
          <p:cNvPr name="TextBox 47" id="47"/>
          <p:cNvSpPr txBox="true"/>
          <p:nvPr/>
        </p:nvSpPr>
        <p:spPr>
          <a:xfrm rot="0">
            <a:off x="9954268" y="4853845"/>
            <a:ext cx="431937" cy="971578"/>
          </a:xfrm>
          <a:prstGeom prst="rect">
            <a:avLst/>
          </a:prstGeom>
        </p:spPr>
        <p:txBody>
          <a:bodyPr anchor="t" rtlCol="false" tIns="0" lIns="0" bIns="0" rIns="0">
            <a:spAutoFit/>
          </a:bodyPr>
          <a:lstStyle/>
          <a:p>
            <a:pPr algn="ctr">
              <a:lnSpc>
                <a:spcPts val="7914"/>
              </a:lnSpc>
            </a:pPr>
            <a:r>
              <a:rPr lang="en-US" sz="5653" b="true">
                <a:solidFill>
                  <a:srgbClr val="FFFFFF"/>
                </a:solidFill>
                <a:latin typeface="Canva Sans Bold"/>
                <a:ea typeface="Canva Sans Bold"/>
                <a:cs typeface="Canva Sans Bold"/>
                <a:sym typeface="Canva Sans Bold"/>
              </a:rPr>
              <a:t>5</a:t>
            </a:r>
          </a:p>
        </p:txBody>
      </p:sp>
      <p:sp>
        <p:nvSpPr>
          <p:cNvPr name="TextBox 48" id="48"/>
          <p:cNvSpPr txBox="true"/>
          <p:nvPr/>
        </p:nvSpPr>
        <p:spPr>
          <a:xfrm rot="0">
            <a:off x="9796561" y="7156877"/>
            <a:ext cx="713754" cy="1059299"/>
          </a:xfrm>
          <a:prstGeom prst="rect">
            <a:avLst/>
          </a:prstGeom>
        </p:spPr>
        <p:txBody>
          <a:bodyPr anchor="t" rtlCol="false" tIns="0" lIns="0" bIns="0" rIns="0">
            <a:spAutoFit/>
          </a:bodyPr>
          <a:lstStyle/>
          <a:p>
            <a:pPr algn="ctr">
              <a:lnSpc>
                <a:spcPts val="8245"/>
              </a:lnSpc>
            </a:pPr>
            <a:r>
              <a:rPr lang="en-US" b="true" sz="5889">
                <a:solidFill>
                  <a:srgbClr val="FFFFFF"/>
                </a:solidFill>
                <a:latin typeface="Poppins Bold"/>
                <a:ea typeface="Poppins Bold"/>
                <a:cs typeface="Poppins Bold"/>
                <a:sym typeface="Poppins Bold"/>
              </a:rPr>
              <a:t>6</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525" y="0"/>
            <a:ext cx="18257228" cy="10287000"/>
          </a:xfrm>
          <a:custGeom>
            <a:avLst/>
            <a:gdLst/>
            <a:ahLst/>
            <a:cxnLst/>
            <a:rect r="r" b="b" t="t" l="l"/>
            <a:pathLst>
              <a:path h="10287000" w="18257228">
                <a:moveTo>
                  <a:pt x="0" y="0"/>
                </a:moveTo>
                <a:lnTo>
                  <a:pt x="18257228" y="0"/>
                </a:lnTo>
                <a:lnTo>
                  <a:pt x="18257228" y="10287000"/>
                </a:lnTo>
                <a:lnTo>
                  <a:pt x="0" y="10287000"/>
                </a:lnTo>
                <a:lnTo>
                  <a:pt x="0" y="0"/>
                </a:lnTo>
                <a:close/>
              </a:path>
            </a:pathLst>
          </a:custGeom>
          <a:blipFill>
            <a:blip r:embed="rId2">
              <a:alphaModFix amt="23000"/>
            </a:blip>
            <a:stretch>
              <a:fillRect l="0" t="-38739" r="0" b="-38739"/>
            </a:stretch>
          </a:blipFill>
        </p:spPr>
      </p:sp>
      <p:grpSp>
        <p:nvGrpSpPr>
          <p:cNvPr name="Group 3" id="3"/>
          <p:cNvGrpSpPr/>
          <p:nvPr/>
        </p:nvGrpSpPr>
        <p:grpSpPr>
          <a:xfrm rot="-10800000">
            <a:off x="15574388" y="-1641732"/>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5" id="5"/>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16277009" y="689261"/>
            <a:ext cx="1700198" cy="148767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8" id="8"/>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0">
            <a:off x="15876885" y="1304307"/>
            <a:ext cx="997288" cy="872627"/>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11" id="11"/>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
        <p:nvSpPr>
          <p:cNvPr name="Freeform 12" id="12">
            <a:hlinkClick r:id="rId4" tooltip="https://www.facebook.com/photo?fbid=122115939128769665"/>
          </p:cNvPr>
          <p:cNvSpPr/>
          <p:nvPr/>
        </p:nvSpPr>
        <p:spPr>
          <a:xfrm flipH="false" flipV="false" rot="0">
            <a:off x="261821" y="125103"/>
            <a:ext cx="4316989" cy="7148058"/>
          </a:xfrm>
          <a:custGeom>
            <a:avLst/>
            <a:gdLst/>
            <a:ahLst/>
            <a:cxnLst/>
            <a:rect r="r" b="b" t="t" l="l"/>
            <a:pathLst>
              <a:path h="7148058" w="4316989">
                <a:moveTo>
                  <a:pt x="0" y="0"/>
                </a:moveTo>
                <a:lnTo>
                  <a:pt x="4316990" y="0"/>
                </a:lnTo>
                <a:lnTo>
                  <a:pt x="4316990" y="7148059"/>
                </a:lnTo>
                <a:lnTo>
                  <a:pt x="0" y="7148059"/>
                </a:lnTo>
                <a:lnTo>
                  <a:pt x="0" y="0"/>
                </a:lnTo>
                <a:close/>
              </a:path>
            </a:pathLst>
          </a:custGeom>
          <a:blipFill>
            <a:blip r:embed="rId3"/>
            <a:stretch>
              <a:fillRect l="0" t="0" r="0" b="0"/>
            </a:stretch>
          </a:blipFill>
        </p:spPr>
      </p:sp>
      <p:sp>
        <p:nvSpPr>
          <p:cNvPr name="Freeform 13" id="13">
            <a:hlinkClick r:id="rId6" tooltip="https://www.facebook.com/NutriBoxEgypt/posts/122114645810769665"/>
          </p:cNvPr>
          <p:cNvSpPr/>
          <p:nvPr/>
        </p:nvSpPr>
        <p:spPr>
          <a:xfrm flipH="false" flipV="false" rot="0">
            <a:off x="13386465" y="3251189"/>
            <a:ext cx="4590742" cy="7035811"/>
          </a:xfrm>
          <a:custGeom>
            <a:avLst/>
            <a:gdLst/>
            <a:ahLst/>
            <a:cxnLst/>
            <a:rect r="r" b="b" t="t" l="l"/>
            <a:pathLst>
              <a:path h="7035811" w="4590742">
                <a:moveTo>
                  <a:pt x="0" y="0"/>
                </a:moveTo>
                <a:lnTo>
                  <a:pt x="4590742" y="0"/>
                </a:lnTo>
                <a:lnTo>
                  <a:pt x="4590742" y="7035811"/>
                </a:lnTo>
                <a:lnTo>
                  <a:pt x="0" y="7035811"/>
                </a:lnTo>
                <a:lnTo>
                  <a:pt x="0" y="0"/>
                </a:lnTo>
                <a:close/>
              </a:path>
            </a:pathLst>
          </a:custGeom>
          <a:blipFill>
            <a:blip r:embed="rId5"/>
            <a:stretch>
              <a:fillRect l="0" t="0" r="0" b="0"/>
            </a:stretch>
          </a:blipFill>
        </p:spPr>
      </p:sp>
      <p:sp>
        <p:nvSpPr>
          <p:cNvPr name="Freeform 14" id="14"/>
          <p:cNvSpPr/>
          <p:nvPr/>
        </p:nvSpPr>
        <p:spPr>
          <a:xfrm flipH="false" flipV="false" rot="0">
            <a:off x="5218572" y="2118834"/>
            <a:ext cx="7850856" cy="6049331"/>
          </a:xfrm>
          <a:custGeom>
            <a:avLst/>
            <a:gdLst/>
            <a:ahLst/>
            <a:cxnLst/>
            <a:rect r="r" b="b" t="t" l="l"/>
            <a:pathLst>
              <a:path h="6049331" w="7850856">
                <a:moveTo>
                  <a:pt x="0" y="0"/>
                </a:moveTo>
                <a:lnTo>
                  <a:pt x="7850856" y="0"/>
                </a:lnTo>
                <a:lnTo>
                  <a:pt x="7850856" y="6049332"/>
                </a:lnTo>
                <a:lnTo>
                  <a:pt x="0" y="6049332"/>
                </a:lnTo>
                <a:lnTo>
                  <a:pt x="0" y="0"/>
                </a:lnTo>
                <a:close/>
              </a:path>
            </a:pathLst>
          </a:custGeom>
          <a:blipFill>
            <a:blip r:embed="rId7"/>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525" y="0"/>
            <a:ext cx="18257228" cy="10287000"/>
          </a:xfrm>
          <a:custGeom>
            <a:avLst/>
            <a:gdLst/>
            <a:ahLst/>
            <a:cxnLst/>
            <a:rect r="r" b="b" t="t" l="l"/>
            <a:pathLst>
              <a:path h="10287000" w="18257228">
                <a:moveTo>
                  <a:pt x="0" y="0"/>
                </a:moveTo>
                <a:lnTo>
                  <a:pt x="18257228" y="0"/>
                </a:lnTo>
                <a:lnTo>
                  <a:pt x="18257228" y="10287000"/>
                </a:lnTo>
                <a:lnTo>
                  <a:pt x="0" y="10287000"/>
                </a:lnTo>
                <a:lnTo>
                  <a:pt x="0" y="0"/>
                </a:lnTo>
                <a:close/>
              </a:path>
            </a:pathLst>
          </a:custGeom>
          <a:blipFill>
            <a:blip r:embed="rId2">
              <a:alphaModFix amt="23000"/>
            </a:blip>
            <a:stretch>
              <a:fillRect l="0" t="-38739" r="0" b="-38739"/>
            </a:stretch>
          </a:blipFill>
        </p:spPr>
      </p:sp>
      <p:grpSp>
        <p:nvGrpSpPr>
          <p:cNvPr name="Group 3" id="3"/>
          <p:cNvGrpSpPr/>
          <p:nvPr/>
        </p:nvGrpSpPr>
        <p:grpSpPr>
          <a:xfrm rot="-10800000">
            <a:off x="15574388" y="-1641732"/>
            <a:ext cx="6103845" cy="5340865"/>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5" id="5"/>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10800000">
            <a:off x="16277009" y="689261"/>
            <a:ext cx="1700198" cy="1487673"/>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8" id="8"/>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0">
            <a:off x="15876885" y="1304307"/>
            <a:ext cx="997288" cy="872627"/>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11" id="11"/>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
        <p:nvSpPr>
          <p:cNvPr name="Freeform 12" id="12">
            <a:hlinkClick r:id="rId4" tooltip="https://www.facebook.com/photo.php?fbid=122121986306769665"/>
          </p:cNvPr>
          <p:cNvSpPr/>
          <p:nvPr/>
        </p:nvSpPr>
        <p:spPr>
          <a:xfrm flipH="false" flipV="false" rot="0">
            <a:off x="9978600" y="1028700"/>
            <a:ext cx="4453666" cy="8229600"/>
          </a:xfrm>
          <a:custGeom>
            <a:avLst/>
            <a:gdLst/>
            <a:ahLst/>
            <a:cxnLst/>
            <a:rect r="r" b="b" t="t" l="l"/>
            <a:pathLst>
              <a:path h="8229600" w="4453666">
                <a:moveTo>
                  <a:pt x="0" y="0"/>
                </a:moveTo>
                <a:lnTo>
                  <a:pt x="4453666" y="0"/>
                </a:lnTo>
                <a:lnTo>
                  <a:pt x="4453666" y="8229600"/>
                </a:lnTo>
                <a:lnTo>
                  <a:pt x="0" y="8229600"/>
                </a:lnTo>
                <a:lnTo>
                  <a:pt x="0" y="0"/>
                </a:lnTo>
                <a:close/>
              </a:path>
            </a:pathLst>
          </a:custGeom>
          <a:blipFill>
            <a:blip r:embed="rId3"/>
            <a:stretch>
              <a:fillRect l="0" t="0" r="0" b="0"/>
            </a:stretch>
          </a:blipFill>
        </p:spPr>
      </p:sp>
      <p:sp>
        <p:nvSpPr>
          <p:cNvPr name="Freeform 13" id="13">
            <a:hlinkClick r:id="rId6" tooltip="https://www.facebook.com/photo.php?fbid=122117569268769665"/>
          </p:cNvPr>
          <p:cNvSpPr/>
          <p:nvPr/>
        </p:nvSpPr>
        <p:spPr>
          <a:xfrm flipH="false" flipV="false" rot="0">
            <a:off x="1780567" y="874879"/>
            <a:ext cx="4525080" cy="8383421"/>
          </a:xfrm>
          <a:custGeom>
            <a:avLst/>
            <a:gdLst/>
            <a:ahLst/>
            <a:cxnLst/>
            <a:rect r="r" b="b" t="t" l="l"/>
            <a:pathLst>
              <a:path h="8383421" w="4525080">
                <a:moveTo>
                  <a:pt x="0" y="0"/>
                </a:moveTo>
                <a:lnTo>
                  <a:pt x="4525080" y="0"/>
                </a:lnTo>
                <a:lnTo>
                  <a:pt x="4525080" y="8383421"/>
                </a:lnTo>
                <a:lnTo>
                  <a:pt x="0" y="8383421"/>
                </a:lnTo>
                <a:lnTo>
                  <a:pt x="0" y="0"/>
                </a:lnTo>
                <a:close/>
              </a:path>
            </a:pathLst>
          </a:custGeom>
          <a:blipFill>
            <a:blip r:embed="rId5"/>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115786" y="3385457"/>
            <a:ext cx="9758614" cy="720095"/>
          </a:xfrm>
          <a:prstGeom prst="rect">
            <a:avLst/>
          </a:prstGeom>
        </p:spPr>
        <p:txBody>
          <a:bodyPr anchor="t" rtlCol="false" tIns="0" lIns="0" bIns="0" rIns="0">
            <a:spAutoFit/>
          </a:bodyPr>
          <a:lstStyle/>
          <a:p>
            <a:pPr algn="l">
              <a:lnSpc>
                <a:spcPts val="5359"/>
              </a:lnSpc>
            </a:pPr>
            <a:r>
              <a:rPr lang="en-US" sz="4503" b="true">
                <a:solidFill>
                  <a:srgbClr val="000000"/>
                </a:solidFill>
                <a:latin typeface="Poppins Bold"/>
                <a:ea typeface="Poppins Bold"/>
                <a:cs typeface="Poppins Bold"/>
                <a:sym typeface="Poppins Bold"/>
              </a:rPr>
              <a:t>Digital Marketing Action Plan</a:t>
            </a:r>
          </a:p>
        </p:txBody>
      </p:sp>
      <p:sp>
        <p:nvSpPr>
          <p:cNvPr name="TextBox 3" id="3"/>
          <p:cNvSpPr txBox="true"/>
          <p:nvPr/>
        </p:nvSpPr>
        <p:spPr>
          <a:xfrm rot="0">
            <a:off x="1252948" y="2543414"/>
            <a:ext cx="574488" cy="857490"/>
          </a:xfrm>
          <a:prstGeom prst="rect">
            <a:avLst/>
          </a:prstGeom>
        </p:spPr>
        <p:txBody>
          <a:bodyPr anchor="t" rtlCol="false" tIns="0" lIns="0" bIns="0" rIns="0">
            <a:spAutoFit/>
          </a:bodyPr>
          <a:lstStyle/>
          <a:p>
            <a:pPr algn="ctr">
              <a:lnSpc>
                <a:spcPts val="6636"/>
              </a:lnSpc>
            </a:pPr>
            <a:r>
              <a:rPr lang="en-US" b="true" sz="4740">
                <a:solidFill>
                  <a:srgbClr val="FFFFFF"/>
                </a:solidFill>
                <a:latin typeface="Poppins Bold"/>
                <a:ea typeface="Poppins Bold"/>
                <a:cs typeface="Poppins Bold"/>
                <a:sym typeface="Poppins Bold"/>
              </a:rPr>
              <a:t>1</a:t>
            </a:r>
          </a:p>
        </p:txBody>
      </p:sp>
      <p:sp>
        <p:nvSpPr>
          <p:cNvPr name="TextBox 4" id="4"/>
          <p:cNvSpPr txBox="true"/>
          <p:nvPr/>
        </p:nvSpPr>
        <p:spPr>
          <a:xfrm rot="0">
            <a:off x="1115786" y="4381291"/>
            <a:ext cx="14399536" cy="1890468"/>
          </a:xfrm>
          <a:prstGeom prst="rect">
            <a:avLst/>
          </a:prstGeom>
        </p:spPr>
        <p:txBody>
          <a:bodyPr anchor="t" rtlCol="false" tIns="0" lIns="0" bIns="0" rIns="0">
            <a:spAutoFit/>
          </a:bodyPr>
          <a:lstStyle/>
          <a:p>
            <a:pPr algn="l">
              <a:lnSpc>
                <a:spcPts val="5068"/>
              </a:lnSpc>
            </a:pPr>
            <a:r>
              <a:rPr lang="en-US" sz="2815">
                <a:solidFill>
                  <a:srgbClr val="000000"/>
                </a:solidFill>
                <a:latin typeface="Poppins"/>
                <a:ea typeface="Poppins"/>
                <a:cs typeface="Poppins"/>
                <a:sym typeface="Poppins"/>
              </a:rPr>
              <a:t>Campaign Period: 1st March – 1st April</a:t>
            </a:r>
          </a:p>
          <a:p>
            <a:pPr algn="l">
              <a:lnSpc>
                <a:spcPts val="5068"/>
              </a:lnSpc>
            </a:pPr>
            <a:r>
              <a:rPr lang="en-US" sz="2815">
                <a:solidFill>
                  <a:srgbClr val="000000"/>
                </a:solidFill>
                <a:latin typeface="Poppins"/>
                <a:ea typeface="Poppins"/>
                <a:cs typeface="Poppins"/>
                <a:sym typeface="Poppins"/>
              </a:rPr>
              <a:t>Objective: Launch and promote Nutri Box as a healthy food brand </a:t>
            </a:r>
          </a:p>
          <a:p>
            <a:pPr algn="l">
              <a:lnSpc>
                <a:spcPts val="5068"/>
              </a:lnSpc>
            </a:pPr>
            <a:r>
              <a:rPr lang="en-US" sz="2815">
                <a:solidFill>
                  <a:srgbClr val="000000"/>
                </a:solidFill>
                <a:latin typeface="Poppins"/>
                <a:ea typeface="Poppins"/>
                <a:cs typeface="Poppins"/>
                <a:sym typeface="Poppins"/>
              </a:rPr>
              <a:t>using a lean digital strategy within a 1,000 EGP ad budget</a:t>
            </a:r>
          </a:p>
        </p:txBody>
      </p:sp>
      <p:grpSp>
        <p:nvGrpSpPr>
          <p:cNvPr name="Group 5" id="5"/>
          <p:cNvGrpSpPr/>
          <p:nvPr/>
        </p:nvGrpSpPr>
        <p:grpSpPr>
          <a:xfrm rot="-10800000">
            <a:off x="15574388" y="-1641732"/>
            <a:ext cx="6103845" cy="5340865"/>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7" id="7"/>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6277009" y="689261"/>
            <a:ext cx="1700198" cy="1487673"/>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0">
            <a:off x="15876885" y="1304307"/>
            <a:ext cx="997288" cy="872627"/>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13" id="13"/>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94524" y="-1172029"/>
            <a:ext cx="7422957" cy="642794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87" t="0" r="-14987" b="0"/>
              </a:stretch>
            </a:blipFill>
          </p:spPr>
        </p:sp>
      </p:grpSp>
      <p:grpSp>
        <p:nvGrpSpPr>
          <p:cNvPr name="Group 4" id="4"/>
          <p:cNvGrpSpPr/>
          <p:nvPr/>
        </p:nvGrpSpPr>
        <p:grpSpPr>
          <a:xfrm rot="0">
            <a:off x="12970910" y="4720507"/>
            <a:ext cx="5317090" cy="4604361"/>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42602" t="-9715" r="0" b="0"/>
              </a:stretch>
            </a:blipFill>
          </p:spPr>
        </p:sp>
      </p:grpSp>
      <p:sp>
        <p:nvSpPr>
          <p:cNvPr name="TextBox 6" id="6"/>
          <p:cNvSpPr txBox="true"/>
          <p:nvPr/>
        </p:nvSpPr>
        <p:spPr>
          <a:xfrm rot="0">
            <a:off x="1028700" y="990600"/>
            <a:ext cx="10545393" cy="1396370"/>
          </a:xfrm>
          <a:prstGeom prst="rect">
            <a:avLst/>
          </a:prstGeom>
        </p:spPr>
        <p:txBody>
          <a:bodyPr anchor="t" rtlCol="false" tIns="0" lIns="0" bIns="0" rIns="0">
            <a:spAutoFit/>
          </a:bodyPr>
          <a:lstStyle/>
          <a:p>
            <a:pPr algn="l">
              <a:lnSpc>
                <a:spcPts val="5359"/>
              </a:lnSpc>
            </a:pPr>
            <a:r>
              <a:rPr lang="en-US" sz="4503" b="true">
                <a:solidFill>
                  <a:srgbClr val="000000"/>
                </a:solidFill>
                <a:latin typeface="Poppins Bold"/>
                <a:ea typeface="Poppins Bold"/>
                <a:cs typeface="Poppins Bold"/>
                <a:sym typeface="Poppins Bold"/>
              </a:rPr>
              <a:t>🎯 Project Overview &amp; Objective</a:t>
            </a:r>
          </a:p>
          <a:p>
            <a:pPr algn="l">
              <a:lnSpc>
                <a:spcPts val="5359"/>
              </a:lnSpc>
            </a:pPr>
          </a:p>
        </p:txBody>
      </p:sp>
      <p:sp>
        <p:nvSpPr>
          <p:cNvPr name="TextBox 7" id="7"/>
          <p:cNvSpPr txBox="true"/>
          <p:nvPr/>
        </p:nvSpPr>
        <p:spPr>
          <a:xfrm rot="0">
            <a:off x="2000350" y="2890870"/>
            <a:ext cx="3734853" cy="558273"/>
          </a:xfrm>
          <a:prstGeom prst="rect">
            <a:avLst/>
          </a:prstGeom>
        </p:spPr>
        <p:txBody>
          <a:bodyPr anchor="t" rtlCol="false" tIns="0" lIns="0" bIns="0" rIns="0">
            <a:spAutoFit/>
          </a:bodyPr>
          <a:lstStyle/>
          <a:p>
            <a:pPr algn="l">
              <a:lnSpc>
                <a:spcPts val="4308"/>
              </a:lnSpc>
            </a:pPr>
            <a:r>
              <a:rPr lang="en-US" sz="3077" b="true">
                <a:solidFill>
                  <a:srgbClr val="000000"/>
                </a:solidFill>
                <a:latin typeface="Poppins Bold"/>
                <a:ea typeface="Poppins Bold"/>
                <a:cs typeface="Poppins Bold"/>
                <a:sym typeface="Poppins Bold"/>
              </a:rPr>
              <a:t>Campaign Goal:</a:t>
            </a:r>
          </a:p>
        </p:txBody>
      </p:sp>
      <p:sp>
        <p:nvSpPr>
          <p:cNvPr name="TextBox 8" id="8"/>
          <p:cNvSpPr txBox="true"/>
          <p:nvPr/>
        </p:nvSpPr>
        <p:spPr>
          <a:xfrm rot="0">
            <a:off x="2000350" y="1722587"/>
            <a:ext cx="5622717" cy="1562222"/>
          </a:xfrm>
          <a:prstGeom prst="rect">
            <a:avLst/>
          </a:prstGeom>
        </p:spPr>
        <p:txBody>
          <a:bodyPr anchor="t" rtlCol="false" tIns="0" lIns="0" bIns="0" rIns="0">
            <a:spAutoFit/>
          </a:bodyPr>
          <a:lstStyle/>
          <a:p>
            <a:pPr algn="l">
              <a:lnSpc>
                <a:spcPts val="4189"/>
              </a:lnSpc>
            </a:pPr>
            <a:r>
              <a:rPr lang="en-US" sz="2554">
                <a:solidFill>
                  <a:srgbClr val="000000"/>
                </a:solidFill>
                <a:latin typeface="Poppins"/>
                <a:ea typeface="Poppins"/>
                <a:cs typeface="Poppins"/>
                <a:sym typeface="Poppins"/>
              </a:rPr>
              <a:t>Business Name: Nutri Box</a:t>
            </a:r>
          </a:p>
          <a:p>
            <a:pPr algn="l">
              <a:lnSpc>
                <a:spcPts val="4189"/>
              </a:lnSpc>
            </a:pPr>
            <a:r>
              <a:rPr lang="en-US" sz="2554">
                <a:solidFill>
                  <a:srgbClr val="000000"/>
                </a:solidFill>
                <a:latin typeface="Poppins"/>
                <a:ea typeface="Poppins"/>
                <a:cs typeface="Poppins"/>
                <a:sym typeface="Poppins"/>
              </a:rPr>
              <a:t>Industry: Healthy Food / Meal Prep</a:t>
            </a:r>
          </a:p>
          <a:p>
            <a:pPr algn="l">
              <a:lnSpc>
                <a:spcPts val="4189"/>
              </a:lnSpc>
            </a:pPr>
          </a:p>
        </p:txBody>
      </p:sp>
      <p:sp>
        <p:nvSpPr>
          <p:cNvPr name="TextBox 9" id="9"/>
          <p:cNvSpPr txBox="true"/>
          <p:nvPr/>
        </p:nvSpPr>
        <p:spPr>
          <a:xfrm rot="0">
            <a:off x="2000350" y="3445250"/>
            <a:ext cx="12508073" cy="3082174"/>
          </a:xfrm>
          <a:prstGeom prst="rect">
            <a:avLst/>
          </a:prstGeom>
        </p:spPr>
        <p:txBody>
          <a:bodyPr anchor="t" rtlCol="false" tIns="0" lIns="0" bIns="0" rIns="0">
            <a:spAutoFit/>
          </a:bodyPr>
          <a:lstStyle/>
          <a:p>
            <a:pPr algn="l" marL="573134" indent="-286567" lvl="1">
              <a:lnSpc>
                <a:spcPts val="6291"/>
              </a:lnSpc>
              <a:buFont typeface="Arial"/>
              <a:buChar char="•"/>
            </a:pPr>
            <a:r>
              <a:rPr lang="en-US" sz="2654">
                <a:solidFill>
                  <a:srgbClr val="000000"/>
                </a:solidFill>
                <a:latin typeface="Poppins"/>
                <a:ea typeface="Poppins"/>
                <a:cs typeface="Poppins"/>
                <a:sym typeface="Poppins"/>
              </a:rPr>
              <a:t>Create online presence across key digital platforms</a:t>
            </a:r>
          </a:p>
          <a:p>
            <a:pPr algn="l" marL="573134" indent="-286567" lvl="1">
              <a:lnSpc>
                <a:spcPts val="6291"/>
              </a:lnSpc>
              <a:buFont typeface="Arial"/>
              <a:buChar char="•"/>
            </a:pPr>
            <a:r>
              <a:rPr lang="en-US" sz="2654">
                <a:solidFill>
                  <a:srgbClr val="000000"/>
                </a:solidFill>
                <a:latin typeface="Poppins"/>
                <a:ea typeface="Poppins"/>
                <a:cs typeface="Poppins"/>
                <a:sym typeface="Poppins"/>
              </a:rPr>
              <a:t>Build initial awareness and engagement</a:t>
            </a:r>
          </a:p>
          <a:p>
            <a:pPr algn="l" marL="573134" indent="-286567" lvl="1">
              <a:lnSpc>
                <a:spcPts val="6291"/>
              </a:lnSpc>
              <a:buFont typeface="Arial"/>
              <a:buChar char="•"/>
            </a:pPr>
            <a:r>
              <a:rPr lang="en-US" sz="2654">
                <a:solidFill>
                  <a:srgbClr val="000000"/>
                </a:solidFill>
                <a:latin typeface="Poppins"/>
                <a:ea typeface="Poppins"/>
                <a:cs typeface="Poppins"/>
                <a:sym typeface="Poppins"/>
              </a:rPr>
              <a:t>Drive customer interest through visually compelling content</a:t>
            </a:r>
          </a:p>
          <a:p>
            <a:pPr algn="l">
              <a:lnSpc>
                <a:spcPts val="6291"/>
              </a:lnSpc>
            </a:pPr>
            <a:r>
              <a:rPr lang="en-US" sz="2654">
                <a:solidFill>
                  <a:srgbClr val="000000"/>
                </a:solidFill>
                <a:latin typeface="Poppins"/>
                <a:ea typeface="Poppins"/>
                <a:cs typeface="Poppins"/>
                <a:sym typeface="Poppins"/>
              </a:rPr>
              <a:t>Run a small-scale paid campaign to test market responsiveness</a:t>
            </a:r>
          </a:p>
        </p:txBody>
      </p:sp>
      <p:grpSp>
        <p:nvGrpSpPr>
          <p:cNvPr name="Group 10" id="10"/>
          <p:cNvGrpSpPr/>
          <p:nvPr/>
        </p:nvGrpSpPr>
        <p:grpSpPr>
          <a:xfrm rot="0">
            <a:off x="16505097" y="3202928"/>
            <a:ext cx="2815893" cy="2463906"/>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alpha val="87843"/>
              </a:srgbClr>
            </a:solidFill>
          </p:spPr>
        </p:sp>
        <p:sp>
          <p:nvSpPr>
            <p:cNvPr name="TextBox 12" id="12"/>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3" id="13"/>
          <p:cNvGrpSpPr/>
          <p:nvPr/>
        </p:nvGrpSpPr>
        <p:grpSpPr>
          <a:xfrm rot="0">
            <a:off x="12135337" y="1169975"/>
            <a:ext cx="1161687" cy="1016476"/>
            <a:chOff x="0" y="0"/>
            <a:chExt cx="812800" cy="711200"/>
          </a:xfrm>
        </p:grpSpPr>
        <p:sp>
          <p:nvSpPr>
            <p:cNvPr name="Freeform 14" id="1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alpha val="87843"/>
              </a:srgbClr>
            </a:solidFill>
          </p:spPr>
        </p:sp>
        <p:sp>
          <p:nvSpPr>
            <p:cNvPr name="TextBox 15" id="15"/>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6" id="16"/>
          <p:cNvGrpSpPr/>
          <p:nvPr/>
        </p:nvGrpSpPr>
        <p:grpSpPr>
          <a:xfrm rot="-10800000">
            <a:off x="16513788" y="5666834"/>
            <a:ext cx="2815893" cy="2463906"/>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18" id="18"/>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9" id="19"/>
          <p:cNvGrpSpPr/>
          <p:nvPr/>
        </p:nvGrpSpPr>
        <p:grpSpPr>
          <a:xfrm rot="-10800000">
            <a:off x="12138922" y="2186452"/>
            <a:ext cx="1161687" cy="1016476"/>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21" id="21"/>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94524" y="-1172029"/>
            <a:ext cx="7422957" cy="642794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87" t="0" r="-14987" b="0"/>
              </a:stretch>
            </a:blipFill>
          </p:spPr>
        </p:sp>
      </p:grpSp>
      <p:grpSp>
        <p:nvGrpSpPr>
          <p:cNvPr name="Group 4" id="4"/>
          <p:cNvGrpSpPr/>
          <p:nvPr/>
        </p:nvGrpSpPr>
        <p:grpSpPr>
          <a:xfrm rot="0">
            <a:off x="12970910" y="4720507"/>
            <a:ext cx="5317090" cy="4604361"/>
            <a:chOff x="0" y="0"/>
            <a:chExt cx="4282440" cy="3708400"/>
          </a:xfrm>
        </p:grpSpPr>
        <p:sp>
          <p:nvSpPr>
            <p:cNvPr name="Freeform 5" id="5"/>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42602" t="-9715" r="0" b="0"/>
              </a:stretch>
            </a:blipFill>
          </p:spPr>
        </p:sp>
      </p:grpSp>
      <p:sp>
        <p:nvSpPr>
          <p:cNvPr name="TextBox 6" id="6"/>
          <p:cNvSpPr txBox="true"/>
          <p:nvPr/>
        </p:nvSpPr>
        <p:spPr>
          <a:xfrm rot="0">
            <a:off x="1028700" y="990600"/>
            <a:ext cx="11942210" cy="1396370"/>
          </a:xfrm>
          <a:prstGeom prst="rect">
            <a:avLst/>
          </a:prstGeom>
        </p:spPr>
        <p:txBody>
          <a:bodyPr anchor="t" rtlCol="false" tIns="0" lIns="0" bIns="0" rIns="0">
            <a:spAutoFit/>
          </a:bodyPr>
          <a:lstStyle/>
          <a:p>
            <a:pPr algn="l">
              <a:lnSpc>
                <a:spcPts val="5359"/>
              </a:lnSpc>
            </a:pPr>
            <a:r>
              <a:rPr lang="en-US" sz="4503" b="true">
                <a:solidFill>
                  <a:srgbClr val="000000"/>
                </a:solidFill>
                <a:latin typeface="Poppins Bold"/>
                <a:ea typeface="Poppins Bold"/>
                <a:cs typeface="Poppins Bold"/>
                <a:sym typeface="Poppins Bold"/>
              </a:rPr>
              <a:t>💰 Budget Allocation (Total: 1,000 EGP)</a:t>
            </a:r>
          </a:p>
          <a:p>
            <a:pPr algn="l">
              <a:lnSpc>
                <a:spcPts val="5359"/>
              </a:lnSpc>
            </a:pPr>
          </a:p>
        </p:txBody>
      </p:sp>
      <p:grpSp>
        <p:nvGrpSpPr>
          <p:cNvPr name="Group 7" id="7"/>
          <p:cNvGrpSpPr/>
          <p:nvPr/>
        </p:nvGrpSpPr>
        <p:grpSpPr>
          <a:xfrm rot="0">
            <a:off x="16505097" y="3202928"/>
            <a:ext cx="2815893" cy="2463906"/>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alpha val="87843"/>
              </a:srgbClr>
            </a:solidFill>
          </p:spPr>
        </p:sp>
        <p:sp>
          <p:nvSpPr>
            <p:cNvPr name="TextBox 9" id="9"/>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0" id="10"/>
          <p:cNvGrpSpPr/>
          <p:nvPr/>
        </p:nvGrpSpPr>
        <p:grpSpPr>
          <a:xfrm rot="0">
            <a:off x="12135337" y="1169975"/>
            <a:ext cx="1161687" cy="1016476"/>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alpha val="87843"/>
              </a:srgbClr>
            </a:solidFill>
          </p:spPr>
        </p:sp>
        <p:sp>
          <p:nvSpPr>
            <p:cNvPr name="TextBox 12" id="12"/>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3" id="13"/>
          <p:cNvGrpSpPr/>
          <p:nvPr/>
        </p:nvGrpSpPr>
        <p:grpSpPr>
          <a:xfrm rot="-10800000">
            <a:off x="16513788" y="5666834"/>
            <a:ext cx="2815893" cy="2463906"/>
            <a:chOff x="0" y="0"/>
            <a:chExt cx="812800" cy="711200"/>
          </a:xfrm>
        </p:grpSpPr>
        <p:sp>
          <p:nvSpPr>
            <p:cNvPr name="Freeform 14" id="1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15" id="15"/>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6" id="16"/>
          <p:cNvGrpSpPr/>
          <p:nvPr/>
        </p:nvGrpSpPr>
        <p:grpSpPr>
          <a:xfrm rot="-10800000">
            <a:off x="12138922" y="2186452"/>
            <a:ext cx="1161687" cy="1016476"/>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18" id="18"/>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aphicFrame>
        <p:nvGraphicFramePr>
          <p:cNvPr name="Table 19" id="19"/>
          <p:cNvGraphicFramePr>
            <a:graphicFrameLocks noGrp="true"/>
          </p:cNvGraphicFramePr>
          <p:nvPr/>
        </p:nvGraphicFramePr>
        <p:xfrm>
          <a:off x="1150392" y="1847988"/>
          <a:ext cx="11101163" cy="3028823"/>
        </p:xfrm>
        <a:graphic>
          <a:graphicData uri="http://schemas.openxmlformats.org/drawingml/2006/table">
            <a:tbl>
              <a:tblPr/>
              <a:tblGrid>
                <a:gridCol w="3981944"/>
                <a:gridCol w="2784016"/>
                <a:gridCol w="4335202"/>
              </a:tblGrid>
              <a:tr h="1016102">
                <a:tc>
                  <a:txBody>
                    <a:bodyPr anchor="t" rtlCol="false"/>
                    <a:lstStyle/>
                    <a:p>
                      <a:pPr algn="l">
                        <a:lnSpc>
                          <a:spcPts val="3219"/>
                        </a:lnSpc>
                        <a:defRPr/>
                      </a:pPr>
                      <a:r>
                        <a:rPr lang="en-US" sz="2299">
                          <a:solidFill>
                            <a:srgbClr val="000000"/>
                          </a:solidFill>
                          <a:latin typeface="Poppins"/>
                          <a:ea typeface="Poppins"/>
                          <a:cs typeface="Poppins"/>
                          <a:sym typeface="Poppins"/>
                        </a:rPr>
                        <a:t>Item</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Poppins"/>
                          <a:ea typeface="Poppins"/>
                          <a:cs typeface="Poppins"/>
                          <a:sym typeface="Poppins"/>
                        </a:rPr>
                        <a:t>A</a:t>
                      </a:r>
                      <a:r>
                        <a:rPr lang="en-US" sz="2299">
                          <a:solidFill>
                            <a:srgbClr val="000000"/>
                          </a:solidFill>
                          <a:latin typeface="Poppins"/>
                          <a:ea typeface="Poppins"/>
                          <a:cs typeface="Poppins"/>
                          <a:sym typeface="Poppins"/>
                        </a:rPr>
                        <a:t>llocation (EGP)</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Poppins"/>
                          <a:ea typeface="Poppins"/>
                          <a:cs typeface="Poppins"/>
                          <a:sym typeface="Poppins"/>
                        </a:rPr>
                        <a:t>Notes</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r h="2012721">
                <a:tc>
                  <a:txBody>
                    <a:bodyPr anchor="t" rtlCol="false"/>
                    <a:lstStyle/>
                    <a:p>
                      <a:pPr algn="l">
                        <a:lnSpc>
                          <a:spcPts val="3219"/>
                        </a:lnSpc>
                        <a:defRPr/>
                      </a:pPr>
                      <a:r>
                        <a:rPr lang="en-US" sz="2299">
                          <a:solidFill>
                            <a:srgbClr val="000000"/>
                          </a:solidFill>
                          <a:latin typeface="Poppins"/>
                          <a:ea typeface="Poppins"/>
                          <a:cs typeface="Poppins"/>
                          <a:sym typeface="Poppins"/>
                        </a:rPr>
                        <a:t>Facebook &amp; Instagram Advertising</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Poppins"/>
                          <a:ea typeface="Poppins"/>
                          <a:cs typeface="Poppins"/>
                          <a:sym typeface="Poppins"/>
                        </a:rPr>
                        <a:t>1000</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c>
                  <a:txBody>
                    <a:bodyPr anchor="t" rtlCol="false"/>
                    <a:lstStyle/>
                    <a:p>
                      <a:pPr algn="l">
                        <a:lnSpc>
                          <a:spcPts val="3219"/>
                        </a:lnSpc>
                        <a:defRPr/>
                      </a:pPr>
                      <a:r>
                        <a:rPr lang="en-US" sz="2299">
                          <a:solidFill>
                            <a:srgbClr val="000000"/>
                          </a:solidFill>
                          <a:latin typeface="Poppins"/>
                          <a:ea typeface="Poppins"/>
                          <a:cs typeface="Poppins"/>
                          <a:sym typeface="Poppins"/>
                        </a:rPr>
                        <a:t>Primary awareness &amp; engagement ads</a:t>
                      </a:r>
                      <a:endParaRPr lang="en-US" sz="1100"/>
                    </a:p>
                  </a:txBody>
                  <a:tcPr marL="190500" marR="190500" marT="190500" marB="190500" anchor="ctr">
                    <a:lnL cmpd="sng" algn="ctr" cap="flat" w="47625">
                      <a:solidFill>
                        <a:srgbClr val="000000"/>
                      </a:solidFill>
                      <a:prstDash val="solid"/>
                      <a:round/>
                      <a:headEnd type="none" w="med" len="med"/>
                      <a:tailEnd type="none" w="med" len="med"/>
                    </a:lnL>
                    <a:lnR cmpd="sng" algn="ctr" cap="flat" w="47625">
                      <a:solidFill>
                        <a:srgbClr val="000000"/>
                      </a:solidFill>
                      <a:prstDash val="solid"/>
                      <a:round/>
                      <a:headEnd type="none" w="med" len="med"/>
                      <a:tailEnd type="none" w="med" len="med"/>
                    </a:lnR>
                    <a:lnT cmpd="sng" algn="ctr" cap="flat" w="47625">
                      <a:solidFill>
                        <a:srgbClr val="000000"/>
                      </a:solidFill>
                      <a:prstDash val="solid"/>
                      <a:round/>
                      <a:headEnd type="none" w="med" len="med"/>
                      <a:tailEnd type="none" w="med" len="med"/>
                    </a:lnT>
                    <a:lnB cmpd="sng" algn="ctr" cap="flat" w="47625">
                      <a:solidFill>
                        <a:srgbClr val="000000"/>
                      </a:solidFill>
                      <a:prstDash val="solid"/>
                      <a:round/>
                      <a:headEnd type="none" w="med" len="med"/>
                      <a:tailEnd type="none" w="med" len="med"/>
                    </a:lnB>
                  </a:tcPr>
                </a:tc>
              </a:tr>
            </a:tbl>
          </a:graphicData>
        </a:graphic>
      </p:graphicFrame>
      <p:sp>
        <p:nvSpPr>
          <p:cNvPr name="TextBox 20" id="20"/>
          <p:cNvSpPr txBox="true"/>
          <p:nvPr/>
        </p:nvSpPr>
        <p:spPr>
          <a:xfrm rot="0">
            <a:off x="1150392" y="5076825"/>
            <a:ext cx="4674096" cy="915035"/>
          </a:xfrm>
          <a:prstGeom prst="rect">
            <a:avLst/>
          </a:prstGeom>
        </p:spPr>
        <p:txBody>
          <a:bodyPr anchor="t" rtlCol="false" tIns="0" lIns="0" bIns="0" rIns="0">
            <a:spAutoFit/>
          </a:bodyPr>
          <a:lstStyle/>
          <a:p>
            <a:pPr algn="l">
              <a:lnSpc>
                <a:spcPts val="3639"/>
              </a:lnSpc>
              <a:spcBef>
                <a:spcPct val="0"/>
              </a:spcBef>
            </a:pPr>
            <a:r>
              <a:rPr lang="en-US" sz="2599">
                <a:solidFill>
                  <a:srgbClr val="000000"/>
                </a:solidFill>
                <a:latin typeface="Poppins"/>
                <a:ea typeface="Poppins"/>
                <a:cs typeface="Poppins"/>
                <a:sym typeface="Poppins"/>
              </a:rPr>
              <a:t>Budget Manager: Mr. Gerges</a:t>
            </a:r>
          </a:p>
          <a:p>
            <a:pPr algn="l">
              <a:lnSpc>
                <a:spcPts val="3639"/>
              </a:lnSpc>
              <a:spcBef>
                <a:spcPct val="0"/>
              </a:spcBef>
            </a:pPr>
            <a:r>
              <a:rPr lang="en-US" sz="2599">
                <a:solidFill>
                  <a:srgbClr val="000000"/>
                </a:solidFill>
                <a:latin typeface="Poppins"/>
                <a:ea typeface="Poppins"/>
                <a:cs typeface="Poppins"/>
                <a:sym typeface="Poppins"/>
              </a:rPr>
              <a:t> Date Finalized:April 1st</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94524" y="-1172029"/>
            <a:ext cx="7422957" cy="642794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87" t="0" r="-14987" b="0"/>
              </a:stretch>
            </a:blipFill>
          </p:spPr>
        </p:sp>
      </p:grpSp>
      <p:sp>
        <p:nvSpPr>
          <p:cNvPr name="TextBox 4" id="4"/>
          <p:cNvSpPr txBox="true"/>
          <p:nvPr/>
        </p:nvSpPr>
        <p:spPr>
          <a:xfrm rot="0">
            <a:off x="1028700" y="990600"/>
            <a:ext cx="11942210" cy="1396370"/>
          </a:xfrm>
          <a:prstGeom prst="rect">
            <a:avLst/>
          </a:prstGeom>
        </p:spPr>
        <p:txBody>
          <a:bodyPr anchor="t" rtlCol="false" tIns="0" lIns="0" bIns="0" rIns="0">
            <a:spAutoFit/>
          </a:bodyPr>
          <a:lstStyle/>
          <a:p>
            <a:pPr algn="l">
              <a:lnSpc>
                <a:spcPts val="5359"/>
              </a:lnSpc>
            </a:pPr>
            <a:r>
              <a:rPr lang="en-US" sz="4503" b="true">
                <a:solidFill>
                  <a:srgbClr val="000000"/>
                </a:solidFill>
                <a:latin typeface="Poppins Bold"/>
                <a:ea typeface="Poppins Bold"/>
                <a:cs typeface="Poppins Bold"/>
                <a:sym typeface="Poppins Bold"/>
              </a:rPr>
              <a:t>👥 Team Roles &amp; Responsibilities</a:t>
            </a:r>
          </a:p>
          <a:p>
            <a:pPr algn="l">
              <a:lnSpc>
                <a:spcPts val="5359"/>
              </a:lnSpc>
            </a:pPr>
          </a:p>
        </p:txBody>
      </p:sp>
      <p:grpSp>
        <p:nvGrpSpPr>
          <p:cNvPr name="Group 5" id="5"/>
          <p:cNvGrpSpPr/>
          <p:nvPr/>
        </p:nvGrpSpPr>
        <p:grpSpPr>
          <a:xfrm rot="0">
            <a:off x="16505097" y="3202928"/>
            <a:ext cx="2815893" cy="2463906"/>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alpha val="87843"/>
              </a:srgbClr>
            </a:solidFill>
          </p:spPr>
        </p:sp>
        <p:sp>
          <p:nvSpPr>
            <p:cNvPr name="TextBox 7" id="7"/>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2135337" y="1169975"/>
            <a:ext cx="1161687" cy="1016476"/>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alpha val="87843"/>
              </a:srgbClr>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16513788" y="5666834"/>
            <a:ext cx="2815893" cy="2463906"/>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13" id="13"/>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10800000">
            <a:off x="12138922" y="2186452"/>
            <a:ext cx="1161687" cy="1016476"/>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16" id="16"/>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aphicFrame>
        <p:nvGraphicFramePr>
          <p:cNvPr name="Table 17" id="17"/>
          <p:cNvGraphicFramePr>
            <a:graphicFrameLocks noGrp="true"/>
          </p:cNvGraphicFramePr>
          <p:nvPr/>
        </p:nvGraphicFramePr>
        <p:xfrm>
          <a:off x="1028700" y="1878530"/>
          <a:ext cx="11106637" cy="7829550"/>
        </p:xfrm>
        <a:graphic>
          <a:graphicData uri="http://schemas.openxmlformats.org/drawingml/2006/table">
            <a:tbl>
              <a:tblPr/>
              <a:tblGrid>
                <a:gridCol w="2852187"/>
                <a:gridCol w="1914407"/>
                <a:gridCol w="4051673"/>
                <a:gridCol w="2288371"/>
              </a:tblGrid>
              <a:tr h="1059854">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Name</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Role</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Responsibility</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Due Dates</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69915">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Mr. Anton</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Situation Analysis</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Conduct SWOT analysis, market trends, competitors</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March 2–3</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479976">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Mr. Motasem</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Strategy</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Define marketing objectives, positioning, tone of voice,</a:t>
                      </a:r>
                    </a:p>
                    <a:p>
                      <a:pPr algn="l">
                        <a:lnSpc>
                          <a:spcPts val="1679"/>
                        </a:lnSpc>
                      </a:pPr>
                      <a:r>
                        <a:rPr lang="en-US" sz="1199">
                          <a:solidFill>
                            <a:srgbClr val="000000"/>
                          </a:solidFill>
                          <a:latin typeface="Poppins"/>
                          <a:ea typeface="Poppins"/>
                          <a:cs typeface="Poppins"/>
                          <a:sym typeface="Poppins"/>
                        </a:rPr>
                        <a:t>  key messaging</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March 4–5</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479976">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Miss Marehan</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Tactics</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Choose suitable digital channels, plan content categories,</a:t>
                      </a:r>
                    </a:p>
                    <a:p>
                      <a:pPr algn="l">
                        <a:lnSpc>
                          <a:spcPts val="1679"/>
                        </a:lnSpc>
                      </a:pPr>
                      <a:r>
                        <a:rPr lang="en-US" sz="1199">
                          <a:solidFill>
                            <a:srgbClr val="000000"/>
                          </a:solidFill>
                          <a:latin typeface="Poppins"/>
                          <a:ea typeface="Poppins"/>
                          <a:cs typeface="Poppins"/>
                          <a:sym typeface="Poppins"/>
                        </a:rPr>
                        <a:t>  posting schedule</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March 6–7</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479976">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Ahmed Hossam</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Execution</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Set up social platforms, content design, publishing, video</a:t>
                      </a:r>
                    </a:p>
                    <a:p>
                      <a:pPr algn="l">
                        <a:lnSpc>
                          <a:spcPts val="1679"/>
                        </a:lnSpc>
                      </a:pPr>
                      <a:r>
                        <a:rPr lang="en-US" sz="1199">
                          <a:solidFill>
                            <a:srgbClr val="000000"/>
                          </a:solidFill>
                          <a:latin typeface="Poppins"/>
                          <a:ea typeface="Poppins"/>
                          <a:cs typeface="Poppins"/>
                          <a:sym typeface="Poppins"/>
                        </a:rPr>
                        <a:t>  editing</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March 8–31</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059854">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Mr. Gerges</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Control</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Track performance, adjust ads, report analytics</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p>
                      <a:pPr algn="l">
                        <a:lnSpc>
                          <a:spcPts val="1679"/>
                        </a:lnSpc>
                      </a:pPr>
                      <a:r>
                        <a:rPr lang="en-US" sz="1199">
                          <a:solidFill>
                            <a:srgbClr val="000000"/>
                          </a:solidFill>
                          <a:latin typeface="Poppins"/>
                          <a:ea typeface="Poppins"/>
                          <a:cs typeface="Poppins"/>
                          <a:sym typeface="Poppins"/>
                        </a:rPr>
                        <a:t>  March 15, 22, 29, April 1</a:t>
                      </a:r>
                    </a:p>
                    <a:p>
                      <a:pPr algn="l">
                        <a:lnSpc>
                          <a:spcPts val="1679"/>
                        </a:lnSpc>
                      </a:pPr>
                      <a:r>
                        <a:rPr lang="en-US" sz="1199">
                          <a:solidFill>
                            <a:srgbClr val="000000"/>
                          </a:solidFill>
                          <a:latin typeface="Poppins"/>
                          <a:ea typeface="Poppins"/>
                          <a:cs typeface="Poppins"/>
                          <a:sym typeface="Poppins"/>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94524" y="-1172029"/>
            <a:ext cx="7422957" cy="642794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87" t="0" r="-14987" b="0"/>
              </a:stretch>
            </a:blipFill>
          </p:spPr>
        </p:sp>
      </p:grpSp>
      <p:sp>
        <p:nvSpPr>
          <p:cNvPr name="TextBox 4" id="4"/>
          <p:cNvSpPr txBox="true"/>
          <p:nvPr/>
        </p:nvSpPr>
        <p:spPr>
          <a:xfrm rot="0">
            <a:off x="1028700" y="990600"/>
            <a:ext cx="11942210" cy="1396370"/>
          </a:xfrm>
          <a:prstGeom prst="rect">
            <a:avLst/>
          </a:prstGeom>
        </p:spPr>
        <p:txBody>
          <a:bodyPr anchor="t" rtlCol="false" tIns="0" lIns="0" bIns="0" rIns="0">
            <a:spAutoFit/>
          </a:bodyPr>
          <a:lstStyle/>
          <a:p>
            <a:pPr algn="l">
              <a:lnSpc>
                <a:spcPts val="5359"/>
              </a:lnSpc>
            </a:pPr>
            <a:r>
              <a:rPr lang="en-US" sz="4503" b="true">
                <a:solidFill>
                  <a:srgbClr val="000000"/>
                </a:solidFill>
                <a:latin typeface="Poppins Bold"/>
                <a:ea typeface="Poppins Bold"/>
                <a:cs typeface="Poppins Bold"/>
                <a:sym typeface="Poppins Bold"/>
              </a:rPr>
              <a:t>👥 Team Roles &amp; Responsibilities</a:t>
            </a:r>
          </a:p>
          <a:p>
            <a:pPr algn="l">
              <a:lnSpc>
                <a:spcPts val="5359"/>
              </a:lnSpc>
            </a:pPr>
          </a:p>
        </p:txBody>
      </p:sp>
      <p:grpSp>
        <p:nvGrpSpPr>
          <p:cNvPr name="Group 5" id="5"/>
          <p:cNvGrpSpPr/>
          <p:nvPr/>
        </p:nvGrpSpPr>
        <p:grpSpPr>
          <a:xfrm rot="0">
            <a:off x="16505097" y="3202928"/>
            <a:ext cx="2815893" cy="2463906"/>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alpha val="87843"/>
              </a:srgbClr>
            </a:solidFill>
          </p:spPr>
        </p:sp>
        <p:sp>
          <p:nvSpPr>
            <p:cNvPr name="TextBox 7" id="7"/>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2135337" y="1169975"/>
            <a:ext cx="1161687" cy="1016476"/>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alpha val="87843"/>
              </a:srgbClr>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16513788" y="5666834"/>
            <a:ext cx="2815893" cy="2463906"/>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13" id="13"/>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10800000">
            <a:off x="12138922" y="2186452"/>
            <a:ext cx="1161687" cy="1016476"/>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16" id="16"/>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
        <p:nvSpPr>
          <p:cNvPr name="Freeform 17" id="17"/>
          <p:cNvSpPr/>
          <p:nvPr/>
        </p:nvSpPr>
        <p:spPr>
          <a:xfrm flipH="false" flipV="false" rot="0">
            <a:off x="1028700" y="2291407"/>
            <a:ext cx="11277505" cy="6766503"/>
          </a:xfrm>
          <a:custGeom>
            <a:avLst/>
            <a:gdLst/>
            <a:ahLst/>
            <a:cxnLst/>
            <a:rect r="r" b="b" t="t" l="l"/>
            <a:pathLst>
              <a:path h="6766503" w="11277505">
                <a:moveTo>
                  <a:pt x="0" y="0"/>
                </a:moveTo>
                <a:lnTo>
                  <a:pt x="11277505" y="0"/>
                </a:lnTo>
                <a:lnTo>
                  <a:pt x="11277505" y="6766503"/>
                </a:lnTo>
                <a:lnTo>
                  <a:pt x="0" y="6766503"/>
                </a:lnTo>
                <a:lnTo>
                  <a:pt x="0" y="0"/>
                </a:lnTo>
                <a:close/>
              </a:path>
            </a:pathLst>
          </a:custGeom>
          <a:blipFill>
            <a:blip r:embed="rId3"/>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990600"/>
            <a:ext cx="10564157" cy="1396370"/>
          </a:xfrm>
          <a:prstGeom prst="rect">
            <a:avLst/>
          </a:prstGeom>
        </p:spPr>
        <p:txBody>
          <a:bodyPr anchor="t" rtlCol="false" tIns="0" lIns="0" bIns="0" rIns="0">
            <a:spAutoFit/>
          </a:bodyPr>
          <a:lstStyle/>
          <a:p>
            <a:pPr algn="l">
              <a:lnSpc>
                <a:spcPts val="5359"/>
              </a:lnSpc>
            </a:pPr>
            <a:r>
              <a:rPr lang="en-US" sz="4503" b="true">
                <a:solidFill>
                  <a:srgbClr val="000000"/>
                </a:solidFill>
                <a:latin typeface="Poppins Bold"/>
                <a:ea typeface="Poppins Bold"/>
                <a:cs typeface="Poppins Bold"/>
                <a:sym typeface="Poppins Bold"/>
              </a:rPr>
              <a:t>📱 Platform Setup &amp; Optimization</a:t>
            </a:r>
          </a:p>
          <a:p>
            <a:pPr algn="l">
              <a:lnSpc>
                <a:spcPts val="5359"/>
              </a:lnSpc>
            </a:pPr>
          </a:p>
        </p:txBody>
      </p:sp>
      <p:sp>
        <p:nvSpPr>
          <p:cNvPr name="AutoShape 3" id="3"/>
          <p:cNvSpPr/>
          <p:nvPr/>
        </p:nvSpPr>
        <p:spPr>
          <a:xfrm rot="0">
            <a:off x="1028700" y="8870379"/>
            <a:ext cx="16230600" cy="0"/>
          </a:xfrm>
          <a:prstGeom prst="line">
            <a:avLst/>
          </a:prstGeom>
          <a:ln cap="flat" w="28575">
            <a:solidFill>
              <a:srgbClr val="EA8C23"/>
            </a:solidFill>
            <a:prstDash val="solid"/>
            <a:headEnd type="none" len="sm" w="sm"/>
            <a:tailEnd type="none" len="sm" w="sm"/>
          </a:ln>
        </p:spPr>
      </p:sp>
      <p:sp>
        <p:nvSpPr>
          <p:cNvPr name="TextBox 4" id="4"/>
          <p:cNvSpPr txBox="true"/>
          <p:nvPr/>
        </p:nvSpPr>
        <p:spPr>
          <a:xfrm rot="0">
            <a:off x="1276244" y="2000613"/>
            <a:ext cx="13991332" cy="6713668"/>
          </a:xfrm>
          <a:prstGeom prst="rect">
            <a:avLst/>
          </a:prstGeom>
        </p:spPr>
        <p:txBody>
          <a:bodyPr anchor="t" rtlCol="false" tIns="0" lIns="0" bIns="0" rIns="0">
            <a:spAutoFit/>
          </a:bodyPr>
          <a:lstStyle/>
          <a:p>
            <a:pPr algn="l">
              <a:lnSpc>
                <a:spcPts val="4805"/>
              </a:lnSpc>
              <a:spcBef>
                <a:spcPct val="0"/>
              </a:spcBef>
            </a:pPr>
            <a:r>
              <a:rPr lang="en-US" b="true" sz="3432">
                <a:solidFill>
                  <a:srgbClr val="000000"/>
                </a:solidFill>
                <a:latin typeface="Poppins Bold"/>
                <a:ea typeface="Poppins Bold"/>
                <a:cs typeface="Poppins Bold"/>
                <a:sym typeface="Poppins Bold"/>
              </a:rPr>
              <a:t>Platforms to be Created &amp; Optimized:</a:t>
            </a:r>
          </a:p>
          <a:p>
            <a:pPr algn="l">
              <a:lnSpc>
                <a:spcPts val="4805"/>
              </a:lnSpc>
              <a:spcBef>
                <a:spcPct val="0"/>
              </a:spcBef>
            </a:pPr>
            <a:r>
              <a:rPr lang="en-US" sz="3432">
                <a:solidFill>
                  <a:srgbClr val="000000"/>
                </a:solidFill>
                <a:latin typeface="Poppins"/>
                <a:ea typeface="Poppins"/>
                <a:cs typeface="Poppins"/>
                <a:sym typeface="Poppins"/>
              </a:rPr>
              <a:t>Facebook Page (Business category: Health Food / Food Delivery)</a:t>
            </a:r>
          </a:p>
          <a:p>
            <a:pPr algn="l">
              <a:lnSpc>
                <a:spcPts val="4805"/>
              </a:lnSpc>
              <a:spcBef>
                <a:spcPct val="0"/>
              </a:spcBef>
            </a:pPr>
            <a:r>
              <a:rPr lang="en-US" sz="3432">
                <a:solidFill>
                  <a:srgbClr val="000000"/>
                </a:solidFill>
                <a:latin typeface="Poppins"/>
                <a:ea typeface="Poppins"/>
                <a:cs typeface="Poppins"/>
                <a:sym typeface="Poppins"/>
              </a:rPr>
              <a:t>Instagram Business Account</a:t>
            </a:r>
          </a:p>
          <a:p>
            <a:pPr algn="l">
              <a:lnSpc>
                <a:spcPts val="4805"/>
              </a:lnSpc>
              <a:spcBef>
                <a:spcPct val="0"/>
              </a:spcBef>
            </a:pPr>
            <a:r>
              <a:rPr lang="en-US" sz="3432">
                <a:solidFill>
                  <a:srgbClr val="000000"/>
                </a:solidFill>
                <a:latin typeface="Poppins"/>
                <a:ea typeface="Poppins"/>
                <a:cs typeface="Poppins"/>
                <a:sym typeface="Poppins"/>
              </a:rPr>
              <a:t>TikTok Business Account</a:t>
            </a:r>
          </a:p>
          <a:p>
            <a:pPr algn="l">
              <a:lnSpc>
                <a:spcPts val="4805"/>
              </a:lnSpc>
              <a:spcBef>
                <a:spcPct val="0"/>
              </a:spcBef>
            </a:pPr>
            <a:r>
              <a:rPr lang="en-US" sz="3432">
                <a:solidFill>
                  <a:srgbClr val="000000"/>
                </a:solidFill>
                <a:latin typeface="Poppins"/>
                <a:ea typeface="Poppins"/>
                <a:cs typeface="Poppins"/>
                <a:sym typeface="Poppins"/>
              </a:rPr>
              <a:t>Google Business Profile (for local search visibility)</a:t>
            </a:r>
          </a:p>
          <a:p>
            <a:pPr algn="l">
              <a:lnSpc>
                <a:spcPts val="4805"/>
              </a:lnSpc>
              <a:spcBef>
                <a:spcPct val="0"/>
              </a:spcBef>
            </a:pPr>
            <a:r>
              <a:rPr lang="en-US" b="true" sz="3432">
                <a:solidFill>
                  <a:srgbClr val="000000"/>
                </a:solidFill>
                <a:latin typeface="Poppins Bold"/>
                <a:ea typeface="Poppins Bold"/>
                <a:cs typeface="Poppins Bold"/>
                <a:sym typeface="Poppins Bold"/>
              </a:rPr>
              <a:t>Optimization Checklist:</a:t>
            </a:r>
          </a:p>
          <a:p>
            <a:pPr algn="l">
              <a:lnSpc>
                <a:spcPts val="4805"/>
              </a:lnSpc>
              <a:spcBef>
                <a:spcPct val="0"/>
              </a:spcBef>
            </a:pPr>
            <a:r>
              <a:rPr lang="en-US" sz="3432">
                <a:solidFill>
                  <a:srgbClr val="000000"/>
                </a:solidFill>
                <a:latin typeface="Poppins"/>
                <a:ea typeface="Poppins"/>
                <a:cs typeface="Poppins"/>
                <a:sym typeface="Poppins"/>
              </a:rPr>
              <a:t>Professional profile and cover photos (logo, banner)</a:t>
            </a:r>
          </a:p>
          <a:p>
            <a:pPr algn="l">
              <a:lnSpc>
                <a:spcPts val="4805"/>
              </a:lnSpc>
              <a:spcBef>
                <a:spcPct val="0"/>
              </a:spcBef>
            </a:pPr>
            <a:r>
              <a:rPr lang="en-US" sz="3432">
                <a:solidFill>
                  <a:srgbClr val="000000"/>
                </a:solidFill>
                <a:latin typeface="Poppins"/>
                <a:ea typeface="Poppins"/>
                <a:cs typeface="Poppins"/>
                <a:sym typeface="Poppins"/>
              </a:rPr>
              <a:t>SEO-optimized bios with relevant keywords</a:t>
            </a:r>
          </a:p>
          <a:p>
            <a:pPr algn="l">
              <a:lnSpc>
                <a:spcPts val="4805"/>
              </a:lnSpc>
              <a:spcBef>
                <a:spcPct val="0"/>
              </a:spcBef>
            </a:pPr>
            <a:r>
              <a:rPr lang="en-US" sz="3432">
                <a:solidFill>
                  <a:srgbClr val="000000"/>
                </a:solidFill>
                <a:latin typeface="Poppins"/>
                <a:ea typeface="Poppins"/>
                <a:cs typeface="Poppins"/>
                <a:sym typeface="Poppins"/>
              </a:rPr>
              <a:t>Unified contact info and branding</a:t>
            </a:r>
          </a:p>
          <a:p>
            <a:pPr algn="l">
              <a:lnSpc>
                <a:spcPts val="4805"/>
              </a:lnSpc>
              <a:spcBef>
                <a:spcPct val="0"/>
              </a:spcBef>
            </a:pPr>
            <a:r>
              <a:rPr lang="en-US" sz="3432">
                <a:solidFill>
                  <a:srgbClr val="000000"/>
                </a:solidFill>
                <a:latin typeface="Poppins"/>
                <a:ea typeface="Poppins"/>
                <a:cs typeface="Poppins"/>
                <a:sym typeface="Poppins"/>
              </a:rPr>
              <a:t>Use of Linktree for centralized links</a:t>
            </a:r>
          </a:p>
          <a:p>
            <a:pPr algn="l">
              <a:lnSpc>
                <a:spcPts val="4805"/>
              </a:lnSpc>
              <a:spcBef>
                <a:spcPct val="0"/>
              </a:spcBef>
            </a:pPr>
            <a:r>
              <a:rPr lang="en-US" sz="3432">
                <a:solidFill>
                  <a:srgbClr val="000000"/>
                </a:solidFill>
                <a:latin typeface="Poppins"/>
                <a:ea typeface="Poppins"/>
                <a:cs typeface="Poppins"/>
                <a:sym typeface="Poppins"/>
              </a:rPr>
              <a:t>Branded hashtag: #NutriBoxEG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736799" y="5958037"/>
            <a:ext cx="5622271" cy="4919487"/>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4" id="4"/>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2994217" y="-634399"/>
            <a:ext cx="5622271" cy="4919487"/>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7" id="7"/>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5943291" y="7774589"/>
            <a:ext cx="2020733" cy="1768142"/>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734936" y="802545"/>
            <a:ext cx="2020733" cy="1768142"/>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13" id="13"/>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5859411" y="8670103"/>
            <a:ext cx="997288" cy="872627"/>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16" id="16"/>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657671" y="1740498"/>
            <a:ext cx="997288" cy="872627"/>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19" id="19"/>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20" id="20"/>
          <p:cNvGrpSpPr/>
          <p:nvPr/>
        </p:nvGrpSpPr>
        <p:grpSpPr>
          <a:xfrm rot="0">
            <a:off x="7766034" y="2363630"/>
            <a:ext cx="3124737" cy="2685321"/>
            <a:chOff x="0" y="0"/>
            <a:chExt cx="812800" cy="698500"/>
          </a:xfrm>
        </p:grpSpPr>
        <p:sp>
          <p:nvSpPr>
            <p:cNvPr name="Freeform 21" id="2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EA8C23"/>
            </a:solidFill>
          </p:spPr>
        </p:sp>
        <p:sp>
          <p:nvSpPr>
            <p:cNvPr name="TextBox 22" id="22"/>
            <p:cNvSpPr txBox="true"/>
            <p:nvPr/>
          </p:nvSpPr>
          <p:spPr>
            <a:xfrm>
              <a:off x="114300" y="-66675"/>
              <a:ext cx="584200" cy="765175"/>
            </a:xfrm>
            <a:prstGeom prst="rect">
              <a:avLst/>
            </a:prstGeom>
          </p:spPr>
          <p:txBody>
            <a:bodyPr anchor="ctr" rtlCol="false" tIns="50800" lIns="50800" bIns="50800" rIns="50800"/>
            <a:lstStyle/>
            <a:p>
              <a:pPr algn="ctr">
                <a:lnSpc>
                  <a:spcPts val="3639"/>
                </a:lnSpc>
              </a:pPr>
            </a:p>
          </p:txBody>
        </p:sp>
      </p:grpSp>
      <p:grpSp>
        <p:nvGrpSpPr>
          <p:cNvPr name="Group 23" id="23"/>
          <p:cNvGrpSpPr/>
          <p:nvPr/>
        </p:nvGrpSpPr>
        <p:grpSpPr>
          <a:xfrm rot="0">
            <a:off x="2274743" y="2363630"/>
            <a:ext cx="3124737" cy="2685321"/>
            <a:chOff x="0" y="0"/>
            <a:chExt cx="812800" cy="698500"/>
          </a:xfrm>
        </p:grpSpPr>
        <p:sp>
          <p:nvSpPr>
            <p:cNvPr name="Freeform 24" id="2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EA8C23"/>
            </a:solidFill>
          </p:spPr>
        </p:sp>
        <p:sp>
          <p:nvSpPr>
            <p:cNvPr name="TextBox 25" id="25"/>
            <p:cNvSpPr txBox="true"/>
            <p:nvPr/>
          </p:nvSpPr>
          <p:spPr>
            <a:xfrm>
              <a:off x="114300" y="-66675"/>
              <a:ext cx="584200" cy="765175"/>
            </a:xfrm>
            <a:prstGeom prst="rect">
              <a:avLst/>
            </a:prstGeom>
          </p:spPr>
          <p:txBody>
            <a:bodyPr anchor="ctr" rtlCol="false" tIns="50800" lIns="50800" bIns="50800" rIns="50800"/>
            <a:lstStyle/>
            <a:p>
              <a:pPr algn="ctr">
                <a:lnSpc>
                  <a:spcPts val="3639"/>
                </a:lnSpc>
              </a:pPr>
            </a:p>
          </p:txBody>
        </p:sp>
      </p:grpSp>
      <p:grpSp>
        <p:nvGrpSpPr>
          <p:cNvPr name="Group 26" id="26"/>
          <p:cNvGrpSpPr/>
          <p:nvPr/>
        </p:nvGrpSpPr>
        <p:grpSpPr>
          <a:xfrm rot="0">
            <a:off x="2587516" y="6004652"/>
            <a:ext cx="3124737" cy="2685321"/>
            <a:chOff x="0" y="0"/>
            <a:chExt cx="812800" cy="698500"/>
          </a:xfrm>
        </p:grpSpPr>
        <p:sp>
          <p:nvSpPr>
            <p:cNvPr name="Freeform 27" id="27"/>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EA8C23"/>
            </a:solidFill>
          </p:spPr>
        </p:sp>
        <p:sp>
          <p:nvSpPr>
            <p:cNvPr name="TextBox 28" id="28"/>
            <p:cNvSpPr txBox="true"/>
            <p:nvPr/>
          </p:nvSpPr>
          <p:spPr>
            <a:xfrm>
              <a:off x="114300" y="-66675"/>
              <a:ext cx="584200" cy="765175"/>
            </a:xfrm>
            <a:prstGeom prst="rect">
              <a:avLst/>
            </a:prstGeom>
          </p:spPr>
          <p:txBody>
            <a:bodyPr anchor="ctr" rtlCol="false" tIns="50800" lIns="50800" bIns="50800" rIns="50800"/>
            <a:lstStyle/>
            <a:p>
              <a:pPr algn="ctr">
                <a:lnSpc>
                  <a:spcPts val="3639"/>
                </a:lnSpc>
              </a:pPr>
            </a:p>
          </p:txBody>
        </p:sp>
      </p:grpSp>
      <p:grpSp>
        <p:nvGrpSpPr>
          <p:cNvPr name="Group 29" id="29"/>
          <p:cNvGrpSpPr/>
          <p:nvPr/>
        </p:nvGrpSpPr>
        <p:grpSpPr>
          <a:xfrm rot="0">
            <a:off x="2731414" y="6118980"/>
            <a:ext cx="2836942" cy="2456664"/>
            <a:chOff x="0" y="0"/>
            <a:chExt cx="4282440" cy="3708400"/>
          </a:xfrm>
        </p:grpSpPr>
        <p:sp>
          <p:nvSpPr>
            <p:cNvPr name="Freeform 30" id="30"/>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7739" r="0" b="-7739"/>
              </a:stretch>
            </a:blipFill>
          </p:spPr>
        </p:sp>
      </p:grpSp>
      <p:grpSp>
        <p:nvGrpSpPr>
          <p:cNvPr name="Group 31" id="31"/>
          <p:cNvGrpSpPr/>
          <p:nvPr/>
        </p:nvGrpSpPr>
        <p:grpSpPr>
          <a:xfrm rot="0">
            <a:off x="7965571" y="2526140"/>
            <a:ext cx="2725663" cy="2360301"/>
            <a:chOff x="0" y="0"/>
            <a:chExt cx="4282440" cy="3708400"/>
          </a:xfrm>
        </p:grpSpPr>
        <p:sp>
          <p:nvSpPr>
            <p:cNvPr name="Freeform 32" id="32"/>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stretch>
                <a:fillRect l="0" t="-52118" r="0" b="-52118"/>
              </a:stretch>
            </a:blipFill>
          </p:spPr>
        </p:sp>
      </p:grpSp>
      <p:grpSp>
        <p:nvGrpSpPr>
          <p:cNvPr name="Group 33" id="33"/>
          <p:cNvGrpSpPr/>
          <p:nvPr/>
        </p:nvGrpSpPr>
        <p:grpSpPr>
          <a:xfrm rot="0">
            <a:off x="2561051" y="2570686"/>
            <a:ext cx="2524762" cy="2186330"/>
            <a:chOff x="0" y="0"/>
            <a:chExt cx="4282440" cy="3708400"/>
          </a:xfrm>
        </p:grpSpPr>
        <p:sp>
          <p:nvSpPr>
            <p:cNvPr name="Freeform 34" id="3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45867" t="-41412" r="-26500" b="-157706"/>
              </a:stretch>
            </a:blipFill>
          </p:spPr>
        </p:sp>
      </p:grpSp>
      <p:grpSp>
        <p:nvGrpSpPr>
          <p:cNvPr name="Group 35" id="35"/>
          <p:cNvGrpSpPr/>
          <p:nvPr/>
        </p:nvGrpSpPr>
        <p:grpSpPr>
          <a:xfrm rot="0">
            <a:off x="12912049" y="2363630"/>
            <a:ext cx="3124737" cy="2685321"/>
            <a:chOff x="0" y="0"/>
            <a:chExt cx="812800" cy="698500"/>
          </a:xfrm>
        </p:grpSpPr>
        <p:sp>
          <p:nvSpPr>
            <p:cNvPr name="Freeform 36" id="3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EA8C23"/>
            </a:solidFill>
          </p:spPr>
        </p:sp>
        <p:sp>
          <p:nvSpPr>
            <p:cNvPr name="TextBox 37" id="37"/>
            <p:cNvSpPr txBox="true"/>
            <p:nvPr/>
          </p:nvSpPr>
          <p:spPr>
            <a:xfrm>
              <a:off x="114300" y="-66675"/>
              <a:ext cx="584200" cy="765175"/>
            </a:xfrm>
            <a:prstGeom prst="rect">
              <a:avLst/>
            </a:prstGeom>
          </p:spPr>
          <p:txBody>
            <a:bodyPr anchor="ctr" rtlCol="false" tIns="50800" lIns="50800" bIns="50800" rIns="50800"/>
            <a:lstStyle/>
            <a:p>
              <a:pPr algn="ctr">
                <a:lnSpc>
                  <a:spcPts val="3639"/>
                </a:lnSpc>
              </a:pPr>
            </a:p>
          </p:txBody>
        </p:sp>
      </p:grpSp>
      <p:grpSp>
        <p:nvGrpSpPr>
          <p:cNvPr name="Group 38" id="38"/>
          <p:cNvGrpSpPr/>
          <p:nvPr/>
        </p:nvGrpSpPr>
        <p:grpSpPr>
          <a:xfrm rot="0">
            <a:off x="13109319" y="2526140"/>
            <a:ext cx="2774343" cy="2402456"/>
            <a:chOff x="0" y="0"/>
            <a:chExt cx="4282440" cy="3708400"/>
          </a:xfrm>
        </p:grpSpPr>
        <p:sp>
          <p:nvSpPr>
            <p:cNvPr name="Freeform 39" id="3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5"/>
              <a:stretch>
                <a:fillRect l="0" t="-7739" r="0" b="-7739"/>
              </a:stretch>
            </a:blipFill>
          </p:spPr>
        </p:sp>
      </p:grpSp>
      <p:grpSp>
        <p:nvGrpSpPr>
          <p:cNvPr name="Group 40" id="40"/>
          <p:cNvGrpSpPr/>
          <p:nvPr/>
        </p:nvGrpSpPr>
        <p:grpSpPr>
          <a:xfrm rot="0">
            <a:off x="7766034" y="6020926"/>
            <a:ext cx="3124737" cy="2685321"/>
            <a:chOff x="0" y="0"/>
            <a:chExt cx="812800" cy="698500"/>
          </a:xfrm>
        </p:grpSpPr>
        <p:sp>
          <p:nvSpPr>
            <p:cNvPr name="Freeform 41" id="4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EA8C23"/>
            </a:solidFill>
          </p:spPr>
        </p:sp>
        <p:sp>
          <p:nvSpPr>
            <p:cNvPr name="TextBox 42" id="42"/>
            <p:cNvSpPr txBox="true"/>
            <p:nvPr/>
          </p:nvSpPr>
          <p:spPr>
            <a:xfrm>
              <a:off x="114300" y="-66675"/>
              <a:ext cx="584200" cy="765175"/>
            </a:xfrm>
            <a:prstGeom prst="rect">
              <a:avLst/>
            </a:prstGeom>
          </p:spPr>
          <p:txBody>
            <a:bodyPr anchor="ctr" rtlCol="false" tIns="50800" lIns="50800" bIns="50800" rIns="50800"/>
            <a:lstStyle/>
            <a:p>
              <a:pPr algn="ctr">
                <a:lnSpc>
                  <a:spcPts val="3639"/>
                </a:lnSpc>
              </a:pPr>
            </a:p>
          </p:txBody>
        </p:sp>
      </p:grpSp>
      <p:grpSp>
        <p:nvGrpSpPr>
          <p:cNvPr name="Group 43" id="43"/>
          <p:cNvGrpSpPr/>
          <p:nvPr/>
        </p:nvGrpSpPr>
        <p:grpSpPr>
          <a:xfrm rot="0">
            <a:off x="7965571" y="6215343"/>
            <a:ext cx="2725663" cy="2360301"/>
            <a:chOff x="0" y="0"/>
            <a:chExt cx="4282440" cy="3708400"/>
          </a:xfrm>
        </p:grpSpPr>
        <p:sp>
          <p:nvSpPr>
            <p:cNvPr name="Freeform 44" id="4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solidFill>
              <a:srgbClr val="000000">
                <a:alpha val="0"/>
              </a:srgbClr>
            </a:solidFill>
            <a:ln w="12700">
              <a:solidFill>
                <a:srgbClr val="000000"/>
              </a:solidFill>
            </a:ln>
          </p:spPr>
        </p:sp>
      </p:grpSp>
      <p:grpSp>
        <p:nvGrpSpPr>
          <p:cNvPr name="Group 45" id="45"/>
          <p:cNvGrpSpPr/>
          <p:nvPr/>
        </p:nvGrpSpPr>
        <p:grpSpPr>
          <a:xfrm rot="0">
            <a:off x="13040384" y="5958037"/>
            <a:ext cx="3124737" cy="2685321"/>
            <a:chOff x="0" y="0"/>
            <a:chExt cx="812800" cy="698500"/>
          </a:xfrm>
        </p:grpSpPr>
        <p:sp>
          <p:nvSpPr>
            <p:cNvPr name="Freeform 46" id="4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EA8C23"/>
            </a:solidFill>
          </p:spPr>
        </p:sp>
        <p:sp>
          <p:nvSpPr>
            <p:cNvPr name="TextBox 47" id="47"/>
            <p:cNvSpPr txBox="true"/>
            <p:nvPr/>
          </p:nvSpPr>
          <p:spPr>
            <a:xfrm>
              <a:off x="114300" y="-66675"/>
              <a:ext cx="584200" cy="765175"/>
            </a:xfrm>
            <a:prstGeom prst="rect">
              <a:avLst/>
            </a:prstGeom>
          </p:spPr>
          <p:txBody>
            <a:bodyPr anchor="ctr" rtlCol="false" tIns="50800" lIns="50800" bIns="50800" rIns="50800"/>
            <a:lstStyle/>
            <a:p>
              <a:pPr algn="ctr">
                <a:lnSpc>
                  <a:spcPts val="3639"/>
                </a:lnSpc>
              </a:pPr>
            </a:p>
          </p:txBody>
        </p:sp>
      </p:grpSp>
      <p:grpSp>
        <p:nvGrpSpPr>
          <p:cNvPr name="Group 48" id="48"/>
          <p:cNvGrpSpPr/>
          <p:nvPr/>
        </p:nvGrpSpPr>
        <p:grpSpPr>
          <a:xfrm rot="0">
            <a:off x="13340371" y="6302328"/>
            <a:ext cx="2524762" cy="2186330"/>
            <a:chOff x="0" y="0"/>
            <a:chExt cx="4282440" cy="3708400"/>
          </a:xfrm>
        </p:grpSpPr>
        <p:sp>
          <p:nvSpPr>
            <p:cNvPr name="Freeform 49" id="49"/>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0" t="-7739" r="0" b="-7739"/>
              </a:stretch>
            </a:blipFill>
          </p:spPr>
        </p:sp>
      </p:grpSp>
      <p:sp>
        <p:nvSpPr>
          <p:cNvPr name="Freeform 50" id="50"/>
          <p:cNvSpPr/>
          <p:nvPr/>
        </p:nvSpPr>
        <p:spPr>
          <a:xfrm flipH="false" flipV="false" rot="0">
            <a:off x="7945870" y="5738286"/>
            <a:ext cx="2745364" cy="2967961"/>
          </a:xfrm>
          <a:custGeom>
            <a:avLst/>
            <a:gdLst/>
            <a:ahLst/>
            <a:cxnLst/>
            <a:rect r="r" b="b" t="t" l="l"/>
            <a:pathLst>
              <a:path h="2967961" w="2745364">
                <a:moveTo>
                  <a:pt x="0" y="0"/>
                </a:moveTo>
                <a:lnTo>
                  <a:pt x="2745364" y="0"/>
                </a:lnTo>
                <a:lnTo>
                  <a:pt x="2745364" y="2967961"/>
                </a:lnTo>
                <a:lnTo>
                  <a:pt x="0" y="29679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51" id="51"/>
          <p:cNvSpPr txBox="true"/>
          <p:nvPr/>
        </p:nvSpPr>
        <p:spPr>
          <a:xfrm rot="0">
            <a:off x="6272043" y="423447"/>
            <a:ext cx="5743914" cy="720095"/>
          </a:xfrm>
          <a:prstGeom prst="rect">
            <a:avLst/>
          </a:prstGeom>
        </p:spPr>
        <p:txBody>
          <a:bodyPr anchor="t" rtlCol="false" tIns="0" lIns="0" bIns="0" rIns="0">
            <a:spAutoFit/>
          </a:bodyPr>
          <a:lstStyle/>
          <a:p>
            <a:pPr algn="ctr">
              <a:lnSpc>
                <a:spcPts val="5359"/>
              </a:lnSpc>
            </a:pPr>
            <a:r>
              <a:rPr lang="en-US" b="true" sz="4503">
                <a:solidFill>
                  <a:srgbClr val="05492E"/>
                </a:solidFill>
                <a:latin typeface="Poppins Bold"/>
                <a:ea typeface="Poppins Bold"/>
                <a:cs typeface="Poppins Bold"/>
                <a:sym typeface="Poppins Bold"/>
              </a:rPr>
              <a:t>Our Project Team</a:t>
            </a:r>
          </a:p>
        </p:txBody>
      </p:sp>
      <p:sp>
        <p:nvSpPr>
          <p:cNvPr name="TextBox 52" id="52"/>
          <p:cNvSpPr txBox="true"/>
          <p:nvPr/>
        </p:nvSpPr>
        <p:spPr>
          <a:xfrm rot="0">
            <a:off x="2280506" y="8779731"/>
            <a:ext cx="3738758" cy="474912"/>
          </a:xfrm>
          <a:prstGeom prst="rect">
            <a:avLst/>
          </a:prstGeom>
        </p:spPr>
        <p:txBody>
          <a:bodyPr anchor="t" rtlCol="false" tIns="0" lIns="0" bIns="0" rIns="0">
            <a:spAutoFit/>
          </a:bodyPr>
          <a:lstStyle/>
          <a:p>
            <a:pPr algn="ctr">
              <a:lnSpc>
                <a:spcPts val="3748"/>
              </a:lnSpc>
            </a:pPr>
            <a:r>
              <a:rPr lang="en-US" b="true" sz="2677">
                <a:solidFill>
                  <a:srgbClr val="05492E"/>
                </a:solidFill>
                <a:latin typeface="Poppins Bold"/>
                <a:ea typeface="Poppins Bold"/>
                <a:cs typeface="Poppins Bold"/>
                <a:sym typeface="Poppins Bold"/>
              </a:rPr>
              <a:t>Anton Wadie</a:t>
            </a:r>
          </a:p>
        </p:txBody>
      </p:sp>
      <p:sp>
        <p:nvSpPr>
          <p:cNvPr name="TextBox 53" id="53"/>
          <p:cNvSpPr txBox="true"/>
          <p:nvPr/>
        </p:nvSpPr>
        <p:spPr>
          <a:xfrm rot="0">
            <a:off x="6913173" y="8811022"/>
            <a:ext cx="4998009" cy="1058580"/>
          </a:xfrm>
          <a:prstGeom prst="rect">
            <a:avLst/>
          </a:prstGeom>
        </p:spPr>
        <p:txBody>
          <a:bodyPr anchor="t" rtlCol="false" tIns="0" lIns="0" bIns="0" rIns="0">
            <a:spAutoFit/>
          </a:bodyPr>
          <a:lstStyle/>
          <a:p>
            <a:pPr algn="ctr">
              <a:lnSpc>
                <a:spcPts val="4128"/>
              </a:lnSpc>
            </a:pPr>
            <a:r>
              <a:rPr lang="en-US" b="true" sz="2948">
                <a:solidFill>
                  <a:srgbClr val="05492E"/>
                </a:solidFill>
                <a:latin typeface="Poppins Bold"/>
                <a:ea typeface="Poppins Bold"/>
                <a:cs typeface="Poppins Bold"/>
                <a:sym typeface="Poppins Bold"/>
              </a:rPr>
              <a:t>Almoatasembellah Magdy</a:t>
            </a:r>
          </a:p>
        </p:txBody>
      </p:sp>
      <p:sp>
        <p:nvSpPr>
          <p:cNvPr name="TextBox 54" id="54"/>
          <p:cNvSpPr txBox="true"/>
          <p:nvPr/>
        </p:nvSpPr>
        <p:spPr>
          <a:xfrm rot="0">
            <a:off x="7459024" y="5079289"/>
            <a:ext cx="3738758" cy="941637"/>
          </a:xfrm>
          <a:prstGeom prst="rect">
            <a:avLst/>
          </a:prstGeom>
        </p:spPr>
        <p:txBody>
          <a:bodyPr anchor="t" rtlCol="false" tIns="0" lIns="0" bIns="0" rIns="0">
            <a:spAutoFit/>
          </a:bodyPr>
          <a:lstStyle/>
          <a:p>
            <a:pPr algn="ctr">
              <a:lnSpc>
                <a:spcPts val="3748"/>
              </a:lnSpc>
            </a:pPr>
            <a:r>
              <a:rPr lang="en-US" sz="2677" b="true">
                <a:solidFill>
                  <a:srgbClr val="05492E"/>
                </a:solidFill>
                <a:latin typeface="Poppins Bold"/>
                <a:ea typeface="Poppins Bold"/>
                <a:cs typeface="Poppins Bold"/>
                <a:sym typeface="Poppins Bold"/>
              </a:rPr>
              <a:t>Merehan Asal</a:t>
            </a:r>
          </a:p>
          <a:p>
            <a:pPr algn="ctr">
              <a:lnSpc>
                <a:spcPts val="3748"/>
              </a:lnSpc>
            </a:pPr>
          </a:p>
        </p:txBody>
      </p:sp>
      <p:sp>
        <p:nvSpPr>
          <p:cNvPr name="TextBox 55" id="55"/>
          <p:cNvSpPr txBox="true"/>
          <p:nvPr/>
        </p:nvSpPr>
        <p:spPr>
          <a:xfrm rot="0">
            <a:off x="12431564" y="8774998"/>
            <a:ext cx="3605222" cy="484378"/>
          </a:xfrm>
          <a:prstGeom prst="rect">
            <a:avLst/>
          </a:prstGeom>
        </p:spPr>
        <p:txBody>
          <a:bodyPr anchor="t" rtlCol="false" tIns="0" lIns="0" bIns="0" rIns="0">
            <a:spAutoFit/>
          </a:bodyPr>
          <a:lstStyle/>
          <a:p>
            <a:pPr algn="ctr">
              <a:lnSpc>
                <a:spcPts val="3751"/>
              </a:lnSpc>
              <a:spcBef>
                <a:spcPct val="0"/>
              </a:spcBef>
            </a:pPr>
            <a:r>
              <a:rPr lang="en-US" b="true" sz="2679">
                <a:solidFill>
                  <a:srgbClr val="05492E"/>
                </a:solidFill>
                <a:latin typeface="Poppins Bold"/>
                <a:ea typeface="Poppins Bold"/>
                <a:cs typeface="Poppins Bold"/>
                <a:sym typeface="Poppins Bold"/>
              </a:rPr>
              <a:t>Mostafa mohamed</a:t>
            </a:r>
          </a:p>
        </p:txBody>
      </p:sp>
      <p:sp>
        <p:nvSpPr>
          <p:cNvPr name="TextBox 56" id="56"/>
          <p:cNvSpPr txBox="true"/>
          <p:nvPr/>
        </p:nvSpPr>
        <p:spPr>
          <a:xfrm rot="0">
            <a:off x="1973495" y="5253515"/>
            <a:ext cx="3738758" cy="474912"/>
          </a:xfrm>
          <a:prstGeom prst="rect">
            <a:avLst/>
          </a:prstGeom>
        </p:spPr>
        <p:txBody>
          <a:bodyPr anchor="t" rtlCol="false" tIns="0" lIns="0" bIns="0" rIns="0">
            <a:spAutoFit/>
          </a:bodyPr>
          <a:lstStyle/>
          <a:p>
            <a:pPr algn="ctr">
              <a:lnSpc>
                <a:spcPts val="3748"/>
              </a:lnSpc>
            </a:pPr>
            <a:r>
              <a:rPr lang="en-US" b="true" sz="2677">
                <a:solidFill>
                  <a:srgbClr val="05492E"/>
                </a:solidFill>
                <a:latin typeface="Poppins Bold"/>
                <a:ea typeface="Poppins Bold"/>
                <a:cs typeface="Poppins Bold"/>
                <a:sym typeface="Poppins Bold"/>
              </a:rPr>
              <a:t>Gergs Magdy</a:t>
            </a:r>
          </a:p>
        </p:txBody>
      </p:sp>
      <p:sp>
        <p:nvSpPr>
          <p:cNvPr name="TextBox 57" id="57"/>
          <p:cNvSpPr txBox="true"/>
          <p:nvPr/>
        </p:nvSpPr>
        <p:spPr>
          <a:xfrm rot="0">
            <a:off x="12873949" y="5166721"/>
            <a:ext cx="3738758" cy="474912"/>
          </a:xfrm>
          <a:prstGeom prst="rect">
            <a:avLst/>
          </a:prstGeom>
        </p:spPr>
        <p:txBody>
          <a:bodyPr anchor="t" rtlCol="false" tIns="0" lIns="0" bIns="0" rIns="0">
            <a:spAutoFit/>
          </a:bodyPr>
          <a:lstStyle/>
          <a:p>
            <a:pPr algn="ctr">
              <a:lnSpc>
                <a:spcPts val="3748"/>
              </a:lnSpc>
            </a:pPr>
            <a:r>
              <a:rPr lang="en-US" b="true" sz="2677">
                <a:solidFill>
                  <a:srgbClr val="05492E"/>
                </a:solidFill>
                <a:latin typeface="Poppins Bold"/>
                <a:ea typeface="Poppins Bold"/>
                <a:cs typeface="Poppins Bold"/>
                <a:sym typeface="Poppins Bold"/>
              </a:rPr>
              <a:t>Ahmed Hosam</a:t>
            </a:r>
          </a:p>
        </p:txBody>
      </p:sp>
    </p:spTree>
  </p:cSld>
  <p:clrMapOvr>
    <a:masterClrMapping/>
  </p:clrMapOvr>
</p:sld>
</file>

<file path=ppt/slides/slide3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990600"/>
            <a:ext cx="10564157" cy="720095"/>
          </a:xfrm>
          <a:prstGeom prst="rect">
            <a:avLst/>
          </a:prstGeom>
        </p:spPr>
        <p:txBody>
          <a:bodyPr anchor="t" rtlCol="false" tIns="0" lIns="0" bIns="0" rIns="0">
            <a:spAutoFit/>
          </a:bodyPr>
          <a:lstStyle/>
          <a:p>
            <a:pPr algn="l">
              <a:lnSpc>
                <a:spcPts val="5359"/>
              </a:lnSpc>
            </a:pPr>
            <a:r>
              <a:rPr lang="en-US" sz="4503" b="true">
                <a:solidFill>
                  <a:srgbClr val="000000"/>
                </a:solidFill>
                <a:latin typeface="Poppins Bold"/>
                <a:ea typeface="Poppins Bold"/>
                <a:cs typeface="Poppins Bold"/>
                <a:sym typeface="Poppins Bold"/>
              </a:rPr>
              <a:t>📆 Content Plan Execution</a:t>
            </a:r>
          </a:p>
        </p:txBody>
      </p:sp>
      <p:sp>
        <p:nvSpPr>
          <p:cNvPr name="AutoShape 3" id="3"/>
          <p:cNvSpPr/>
          <p:nvPr/>
        </p:nvSpPr>
        <p:spPr>
          <a:xfrm rot="0">
            <a:off x="1028700" y="8870379"/>
            <a:ext cx="16230600" cy="0"/>
          </a:xfrm>
          <a:prstGeom prst="line">
            <a:avLst/>
          </a:prstGeom>
          <a:ln cap="flat" w="28575">
            <a:solidFill>
              <a:srgbClr val="EA8C23"/>
            </a:solidFill>
            <a:prstDash val="solid"/>
            <a:headEnd type="none" len="sm" w="sm"/>
            <a:tailEnd type="none" len="sm" w="sm"/>
          </a:ln>
        </p:spPr>
      </p:sp>
      <p:sp>
        <p:nvSpPr>
          <p:cNvPr name="TextBox 4" id="4"/>
          <p:cNvSpPr txBox="true"/>
          <p:nvPr/>
        </p:nvSpPr>
        <p:spPr>
          <a:xfrm rot="0">
            <a:off x="1028700" y="1732039"/>
            <a:ext cx="14438640" cy="6711552"/>
          </a:xfrm>
          <a:prstGeom prst="rect">
            <a:avLst/>
          </a:prstGeom>
        </p:spPr>
        <p:txBody>
          <a:bodyPr anchor="t" rtlCol="false" tIns="0" lIns="0" bIns="0" rIns="0">
            <a:spAutoFit/>
          </a:bodyPr>
          <a:lstStyle/>
          <a:p>
            <a:pPr algn="l">
              <a:lnSpc>
                <a:spcPts val="3346"/>
              </a:lnSpc>
              <a:spcBef>
                <a:spcPct val="0"/>
              </a:spcBef>
            </a:pPr>
            <a:r>
              <a:rPr lang="en-US" b="true" sz="2390">
                <a:solidFill>
                  <a:srgbClr val="000000"/>
                </a:solidFill>
                <a:latin typeface="Poppins Bold"/>
                <a:ea typeface="Poppins Bold"/>
                <a:cs typeface="Poppins Bold"/>
                <a:sym typeface="Poppins Bold"/>
              </a:rPr>
              <a:t>Responsible</a:t>
            </a:r>
            <a:r>
              <a:rPr lang="en-US" sz="2390">
                <a:solidFill>
                  <a:srgbClr val="000000"/>
                </a:solidFill>
                <a:latin typeface="Poppins"/>
                <a:ea typeface="Poppins"/>
                <a:cs typeface="Poppins"/>
                <a:sym typeface="Poppins"/>
              </a:rPr>
              <a:t>: Ahmed Hossam (Content), with guidance from Miss Marehan</a:t>
            </a:r>
          </a:p>
          <a:p>
            <a:pPr algn="l">
              <a:lnSpc>
                <a:spcPts val="3346"/>
              </a:lnSpc>
              <a:spcBef>
                <a:spcPct val="0"/>
              </a:spcBef>
            </a:pPr>
            <a:r>
              <a:rPr lang="en-US" b="true" sz="2390">
                <a:solidFill>
                  <a:srgbClr val="000000"/>
                </a:solidFill>
                <a:latin typeface="Poppins Bold"/>
                <a:ea typeface="Poppins Bold"/>
                <a:cs typeface="Poppins Bold"/>
                <a:sym typeface="Poppins Bold"/>
              </a:rPr>
              <a:t>Timeline</a:t>
            </a:r>
            <a:r>
              <a:rPr lang="en-US" sz="2390">
                <a:solidFill>
                  <a:srgbClr val="000000"/>
                </a:solidFill>
                <a:latin typeface="Poppins"/>
                <a:ea typeface="Poppins"/>
                <a:cs typeface="Poppins"/>
                <a:sym typeface="Poppins"/>
              </a:rPr>
              <a:t>: March 11–31</a:t>
            </a:r>
          </a:p>
          <a:p>
            <a:pPr algn="l">
              <a:lnSpc>
                <a:spcPts val="3346"/>
              </a:lnSpc>
              <a:spcBef>
                <a:spcPct val="0"/>
              </a:spcBef>
            </a:pPr>
            <a:r>
              <a:rPr lang="en-US" b="true" sz="2390">
                <a:solidFill>
                  <a:srgbClr val="000000"/>
                </a:solidFill>
                <a:latin typeface="Poppins Bold"/>
                <a:ea typeface="Poppins Bold"/>
                <a:cs typeface="Poppins Bold"/>
                <a:sym typeface="Poppins Bold"/>
              </a:rPr>
              <a:t>Content Objectives:</a:t>
            </a:r>
          </a:p>
          <a:p>
            <a:pPr algn="l">
              <a:lnSpc>
                <a:spcPts val="3346"/>
              </a:lnSpc>
              <a:spcBef>
                <a:spcPct val="0"/>
              </a:spcBef>
            </a:pPr>
            <a:r>
              <a:rPr lang="en-US" sz="2390">
                <a:solidFill>
                  <a:srgbClr val="000000"/>
                </a:solidFill>
                <a:latin typeface="Poppins"/>
                <a:ea typeface="Poppins"/>
                <a:cs typeface="Poppins"/>
                <a:sym typeface="Poppins"/>
              </a:rPr>
              <a:t>• Educate and entertain the audience on healthy eating</a:t>
            </a:r>
          </a:p>
          <a:p>
            <a:pPr algn="l">
              <a:lnSpc>
                <a:spcPts val="3346"/>
              </a:lnSpc>
              <a:spcBef>
                <a:spcPct val="0"/>
              </a:spcBef>
            </a:pPr>
            <a:r>
              <a:rPr lang="en-US" sz="2390">
                <a:solidFill>
                  <a:srgbClr val="000000"/>
                </a:solidFill>
                <a:latin typeface="Poppins"/>
                <a:ea typeface="Poppins"/>
                <a:cs typeface="Poppins"/>
                <a:sym typeface="Poppins"/>
              </a:rPr>
              <a:t>• Showcase meal quality, preparation process, and customer experiences</a:t>
            </a:r>
          </a:p>
          <a:p>
            <a:pPr algn="l">
              <a:lnSpc>
                <a:spcPts val="3346"/>
              </a:lnSpc>
              <a:spcBef>
                <a:spcPct val="0"/>
              </a:spcBef>
            </a:pPr>
            <a:r>
              <a:rPr lang="en-US" sz="2390">
                <a:solidFill>
                  <a:srgbClr val="000000"/>
                </a:solidFill>
                <a:latin typeface="Poppins"/>
                <a:ea typeface="Poppins"/>
                <a:cs typeface="Poppins"/>
                <a:sym typeface="Poppins"/>
              </a:rPr>
              <a:t>• Build trust and familiarity with the brand</a:t>
            </a:r>
          </a:p>
          <a:p>
            <a:pPr algn="l">
              <a:lnSpc>
                <a:spcPts val="3346"/>
              </a:lnSpc>
              <a:spcBef>
                <a:spcPct val="0"/>
              </a:spcBef>
            </a:pPr>
            <a:r>
              <a:rPr lang="en-US" b="true" sz="2390">
                <a:solidFill>
                  <a:srgbClr val="000000"/>
                </a:solidFill>
                <a:latin typeface="Poppins Bold"/>
                <a:ea typeface="Poppins Bold"/>
                <a:cs typeface="Poppins Bold"/>
                <a:sym typeface="Poppins Bold"/>
              </a:rPr>
              <a:t>Weekly Publishing Schedule:</a:t>
            </a:r>
          </a:p>
          <a:p>
            <a:pPr algn="l">
              <a:lnSpc>
                <a:spcPts val="3346"/>
              </a:lnSpc>
              <a:spcBef>
                <a:spcPct val="0"/>
              </a:spcBef>
            </a:pPr>
            <a:r>
              <a:rPr lang="en-US" sz="2390">
                <a:solidFill>
                  <a:srgbClr val="000000"/>
                </a:solidFill>
                <a:latin typeface="Poppins"/>
                <a:ea typeface="Poppins"/>
                <a:cs typeface="Poppins"/>
                <a:sym typeface="Poppins"/>
              </a:rPr>
              <a:t>Sunday Reel Behind the scenes: meal prep, kitchen activity</a:t>
            </a:r>
          </a:p>
          <a:p>
            <a:pPr algn="l">
              <a:lnSpc>
                <a:spcPts val="3346"/>
              </a:lnSpc>
              <a:spcBef>
                <a:spcPct val="0"/>
              </a:spcBef>
            </a:pPr>
            <a:r>
              <a:rPr lang="en-US" sz="2390">
                <a:solidFill>
                  <a:srgbClr val="000000"/>
                </a:solidFill>
                <a:latin typeface="Poppins"/>
                <a:ea typeface="Poppins"/>
                <a:cs typeface="Poppins"/>
                <a:sym typeface="Poppins"/>
              </a:rPr>
              <a:t>Monday Carousel Post Meal plan tips, transformations, testimonials</a:t>
            </a:r>
          </a:p>
          <a:p>
            <a:pPr algn="l">
              <a:lnSpc>
                <a:spcPts val="3346"/>
              </a:lnSpc>
              <a:spcBef>
                <a:spcPct val="0"/>
              </a:spcBef>
            </a:pPr>
            <a:r>
              <a:rPr lang="en-US" sz="2390">
                <a:solidFill>
                  <a:srgbClr val="000000"/>
                </a:solidFill>
                <a:latin typeface="Poppins"/>
                <a:ea typeface="Poppins"/>
                <a:cs typeface="Poppins"/>
                <a:sym typeface="Poppins"/>
              </a:rPr>
              <a:t>Wednesday Static Post Nutritional facts, ingredient spotlight</a:t>
            </a:r>
          </a:p>
          <a:p>
            <a:pPr algn="l">
              <a:lnSpc>
                <a:spcPts val="3346"/>
              </a:lnSpc>
              <a:spcBef>
                <a:spcPct val="0"/>
              </a:spcBef>
            </a:pPr>
            <a:r>
              <a:rPr lang="en-US" sz="2390">
                <a:solidFill>
                  <a:srgbClr val="000000"/>
                </a:solidFill>
                <a:latin typeface="Poppins"/>
                <a:ea typeface="Poppins"/>
                <a:cs typeface="Poppins"/>
                <a:sym typeface="Poppins"/>
              </a:rPr>
              <a:t>Friday Reel Customer review, unboxing, fun health challenge</a:t>
            </a:r>
          </a:p>
          <a:p>
            <a:pPr algn="l">
              <a:lnSpc>
                <a:spcPts val="3346"/>
              </a:lnSpc>
              <a:spcBef>
                <a:spcPct val="0"/>
              </a:spcBef>
            </a:pPr>
            <a:r>
              <a:rPr lang="en-US" sz="2390">
                <a:solidFill>
                  <a:srgbClr val="000000"/>
                </a:solidFill>
                <a:latin typeface="Poppins"/>
                <a:ea typeface="Poppins"/>
                <a:cs typeface="Poppins"/>
                <a:sym typeface="Poppins"/>
              </a:rPr>
              <a:t>Saturday Story Campaign Polls, questions, “this or that” food options</a:t>
            </a:r>
          </a:p>
          <a:p>
            <a:pPr algn="l">
              <a:lnSpc>
                <a:spcPts val="3346"/>
              </a:lnSpc>
              <a:spcBef>
                <a:spcPct val="0"/>
              </a:spcBef>
            </a:pPr>
            <a:r>
              <a:rPr lang="en-US" b="true" sz="2390">
                <a:solidFill>
                  <a:srgbClr val="000000"/>
                </a:solidFill>
                <a:latin typeface="Poppins Bold"/>
                <a:ea typeface="Poppins Bold"/>
                <a:cs typeface="Poppins Bold"/>
                <a:sym typeface="Poppins Bold"/>
              </a:rPr>
              <a:t>Tools Used:</a:t>
            </a:r>
          </a:p>
          <a:p>
            <a:pPr algn="l">
              <a:lnSpc>
                <a:spcPts val="3346"/>
              </a:lnSpc>
              <a:spcBef>
                <a:spcPct val="0"/>
              </a:spcBef>
            </a:pPr>
            <a:r>
              <a:rPr lang="en-US" sz="2390">
                <a:solidFill>
                  <a:srgbClr val="000000"/>
                </a:solidFill>
                <a:latin typeface="Poppins"/>
                <a:ea typeface="Poppins"/>
                <a:cs typeface="Poppins"/>
                <a:sym typeface="Poppins"/>
              </a:rPr>
              <a:t>• Canva (design)</a:t>
            </a:r>
          </a:p>
          <a:p>
            <a:pPr algn="l">
              <a:lnSpc>
                <a:spcPts val="3346"/>
              </a:lnSpc>
              <a:spcBef>
                <a:spcPct val="0"/>
              </a:spcBef>
            </a:pPr>
            <a:r>
              <a:rPr lang="en-US" sz="2390">
                <a:solidFill>
                  <a:srgbClr val="000000"/>
                </a:solidFill>
                <a:latin typeface="Poppins"/>
                <a:ea typeface="Poppins"/>
                <a:cs typeface="Poppins"/>
                <a:sym typeface="Poppins"/>
              </a:rPr>
              <a:t>• CapCut or InShot (video editing)</a:t>
            </a:r>
          </a:p>
          <a:p>
            <a:pPr algn="l">
              <a:lnSpc>
                <a:spcPts val="3346"/>
              </a:lnSpc>
              <a:spcBef>
                <a:spcPct val="0"/>
              </a:spcBef>
            </a:pPr>
            <a:r>
              <a:rPr lang="en-US" sz="2390">
                <a:solidFill>
                  <a:srgbClr val="000000"/>
                </a:solidFill>
                <a:latin typeface="Poppins"/>
                <a:ea typeface="Poppins"/>
                <a:cs typeface="Poppins"/>
                <a:sym typeface="Poppins"/>
              </a:rPr>
              <a:t>• ChatGPT (caption &amp; hook writing)</a:t>
            </a:r>
          </a:p>
        </p:txBody>
      </p:sp>
    </p:spTree>
  </p:cSld>
  <p:clrMapOvr>
    <a:masterClrMapping/>
  </p:clrMapOvr>
</p:sld>
</file>

<file path=ppt/slides/slide3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990600"/>
            <a:ext cx="11761585" cy="1396370"/>
          </a:xfrm>
          <a:prstGeom prst="rect">
            <a:avLst/>
          </a:prstGeom>
        </p:spPr>
        <p:txBody>
          <a:bodyPr anchor="t" rtlCol="false" tIns="0" lIns="0" bIns="0" rIns="0">
            <a:spAutoFit/>
          </a:bodyPr>
          <a:lstStyle/>
          <a:p>
            <a:pPr algn="l">
              <a:lnSpc>
                <a:spcPts val="5359"/>
              </a:lnSpc>
            </a:pPr>
            <a:r>
              <a:rPr lang="en-US" sz="4503" b="true">
                <a:solidFill>
                  <a:srgbClr val="000000"/>
                </a:solidFill>
                <a:latin typeface="Poppins Bold"/>
                <a:ea typeface="Poppins Bold"/>
                <a:cs typeface="Poppins Bold"/>
                <a:sym typeface="Poppins Bold"/>
              </a:rPr>
              <a:t>📢 Ad Campaign Plan</a:t>
            </a:r>
          </a:p>
          <a:p>
            <a:pPr algn="l">
              <a:lnSpc>
                <a:spcPts val="5359"/>
              </a:lnSpc>
            </a:pPr>
          </a:p>
        </p:txBody>
      </p:sp>
      <p:sp>
        <p:nvSpPr>
          <p:cNvPr name="AutoShape 3" id="3"/>
          <p:cNvSpPr/>
          <p:nvPr/>
        </p:nvSpPr>
        <p:spPr>
          <a:xfrm rot="0">
            <a:off x="1028700" y="8870379"/>
            <a:ext cx="16230600" cy="0"/>
          </a:xfrm>
          <a:prstGeom prst="line">
            <a:avLst/>
          </a:prstGeom>
          <a:ln cap="flat" w="28575">
            <a:solidFill>
              <a:srgbClr val="EA8C23"/>
            </a:solidFill>
            <a:prstDash val="solid"/>
            <a:headEnd type="none" len="sm" w="sm"/>
            <a:tailEnd type="none" len="sm" w="sm"/>
          </a:ln>
        </p:spPr>
      </p:sp>
      <p:sp>
        <p:nvSpPr>
          <p:cNvPr name="TextBox 4" id="4"/>
          <p:cNvSpPr txBox="true"/>
          <p:nvPr/>
        </p:nvSpPr>
        <p:spPr>
          <a:xfrm rot="0">
            <a:off x="1028700" y="1754387"/>
            <a:ext cx="14438640" cy="5873352"/>
          </a:xfrm>
          <a:prstGeom prst="rect">
            <a:avLst/>
          </a:prstGeom>
        </p:spPr>
        <p:txBody>
          <a:bodyPr anchor="t" rtlCol="false" tIns="0" lIns="0" bIns="0" rIns="0">
            <a:spAutoFit/>
          </a:bodyPr>
          <a:lstStyle/>
          <a:p>
            <a:pPr algn="l">
              <a:lnSpc>
                <a:spcPts val="3346"/>
              </a:lnSpc>
              <a:spcBef>
                <a:spcPct val="0"/>
              </a:spcBef>
            </a:pPr>
            <a:r>
              <a:rPr lang="en-US" sz="2390">
                <a:solidFill>
                  <a:srgbClr val="000000"/>
                </a:solidFill>
                <a:latin typeface="Poppins"/>
                <a:ea typeface="Poppins"/>
                <a:cs typeface="Poppins"/>
                <a:sym typeface="Poppins"/>
              </a:rPr>
              <a:t>Ad Launch Window: March 31– April 4</a:t>
            </a:r>
          </a:p>
          <a:p>
            <a:pPr algn="l">
              <a:lnSpc>
                <a:spcPts val="3346"/>
              </a:lnSpc>
              <a:spcBef>
                <a:spcPct val="0"/>
              </a:spcBef>
            </a:pPr>
            <a:r>
              <a:rPr lang="en-US" b="true" sz="2390">
                <a:solidFill>
                  <a:srgbClr val="000000"/>
                </a:solidFill>
                <a:latin typeface="Poppins Bold"/>
                <a:ea typeface="Poppins Bold"/>
                <a:cs typeface="Poppins Bold"/>
                <a:sym typeface="Poppins Bold"/>
              </a:rPr>
              <a:t>Targeting</a:t>
            </a:r>
            <a:r>
              <a:rPr lang="en-US" sz="2390">
                <a:solidFill>
                  <a:srgbClr val="000000"/>
                </a:solidFill>
                <a:latin typeface="Poppins"/>
                <a:ea typeface="Poppins"/>
                <a:cs typeface="Poppins"/>
                <a:sym typeface="Poppins"/>
              </a:rPr>
              <a:t>:</a:t>
            </a:r>
          </a:p>
          <a:p>
            <a:pPr algn="l" marL="516147" indent="-258074" lvl="1">
              <a:lnSpc>
                <a:spcPts val="3346"/>
              </a:lnSpc>
              <a:spcBef>
                <a:spcPct val="0"/>
              </a:spcBef>
              <a:buFont typeface="Arial"/>
              <a:buChar char="•"/>
            </a:pPr>
            <a:r>
              <a:rPr lang="en-US" sz="2390">
                <a:solidFill>
                  <a:srgbClr val="000000"/>
                </a:solidFill>
                <a:latin typeface="Poppins"/>
                <a:ea typeface="Poppins"/>
                <a:cs typeface="Poppins"/>
                <a:sym typeface="Poppins"/>
              </a:rPr>
              <a:t>Age: 18–45</a:t>
            </a:r>
          </a:p>
          <a:p>
            <a:pPr algn="l" marL="516147" indent="-258074" lvl="1">
              <a:lnSpc>
                <a:spcPts val="3346"/>
              </a:lnSpc>
              <a:spcBef>
                <a:spcPct val="0"/>
              </a:spcBef>
              <a:buFont typeface="Arial"/>
              <a:buChar char="•"/>
            </a:pPr>
            <a:r>
              <a:rPr lang="en-US" sz="2390">
                <a:solidFill>
                  <a:srgbClr val="000000"/>
                </a:solidFill>
                <a:latin typeface="Poppins"/>
                <a:ea typeface="Poppins"/>
                <a:cs typeface="Poppins"/>
                <a:sym typeface="Poppins"/>
              </a:rPr>
              <a:t>Location: [new cairo , zayed city , madnit nasr]</a:t>
            </a:r>
          </a:p>
          <a:p>
            <a:pPr algn="l" marL="516147" indent="-258074" lvl="1">
              <a:lnSpc>
                <a:spcPts val="3346"/>
              </a:lnSpc>
              <a:spcBef>
                <a:spcPct val="0"/>
              </a:spcBef>
              <a:buFont typeface="Arial"/>
              <a:buChar char="•"/>
            </a:pPr>
            <a:r>
              <a:rPr lang="en-US" sz="2390">
                <a:solidFill>
                  <a:srgbClr val="000000"/>
                </a:solidFill>
                <a:latin typeface="Poppins"/>
                <a:ea typeface="Poppins"/>
                <a:cs typeface="Poppins"/>
                <a:sym typeface="Poppins"/>
              </a:rPr>
              <a:t>Interests: Fitness, health, meal planning, gym, diet</a:t>
            </a:r>
          </a:p>
          <a:p>
            <a:pPr algn="l" marL="516147" indent="-258074" lvl="1">
              <a:lnSpc>
                <a:spcPts val="3346"/>
              </a:lnSpc>
              <a:spcBef>
                <a:spcPct val="0"/>
              </a:spcBef>
              <a:buFont typeface="Arial"/>
              <a:buChar char="•"/>
            </a:pPr>
            <a:r>
              <a:rPr lang="en-US" sz="2390">
                <a:solidFill>
                  <a:srgbClr val="000000"/>
                </a:solidFill>
                <a:latin typeface="Poppins"/>
                <a:ea typeface="Poppins"/>
                <a:cs typeface="Poppins"/>
                <a:sym typeface="Poppins"/>
              </a:rPr>
              <a:t>Language: Arabic (with casual Egyptian dialect)</a:t>
            </a:r>
          </a:p>
          <a:p>
            <a:pPr algn="l">
              <a:lnSpc>
                <a:spcPts val="3346"/>
              </a:lnSpc>
              <a:spcBef>
                <a:spcPct val="0"/>
              </a:spcBef>
            </a:pPr>
            <a:r>
              <a:rPr lang="en-US" sz="2390">
                <a:solidFill>
                  <a:srgbClr val="000000"/>
                </a:solidFill>
                <a:latin typeface="Poppins"/>
                <a:ea typeface="Poppins"/>
                <a:cs typeface="Poppins"/>
                <a:sym typeface="Poppins"/>
              </a:rPr>
              <a:t>Objectives:</a:t>
            </a:r>
          </a:p>
          <a:p>
            <a:pPr algn="l" marL="516147" indent="-258074" lvl="1">
              <a:lnSpc>
                <a:spcPts val="3346"/>
              </a:lnSpc>
              <a:spcBef>
                <a:spcPct val="0"/>
              </a:spcBef>
              <a:buFont typeface="Arial"/>
              <a:buChar char="•"/>
            </a:pPr>
            <a:r>
              <a:rPr lang="en-US" sz="2390">
                <a:solidFill>
                  <a:srgbClr val="000000"/>
                </a:solidFill>
                <a:latin typeface="Poppins"/>
                <a:ea typeface="Poppins"/>
                <a:cs typeface="Poppins"/>
                <a:sym typeface="Poppins"/>
              </a:rPr>
              <a:t>Page Likes (Facebook)</a:t>
            </a:r>
          </a:p>
          <a:p>
            <a:pPr algn="l" marL="516147" indent="-258074" lvl="1">
              <a:lnSpc>
                <a:spcPts val="3346"/>
              </a:lnSpc>
              <a:spcBef>
                <a:spcPct val="0"/>
              </a:spcBef>
              <a:buFont typeface="Arial"/>
              <a:buChar char="•"/>
            </a:pPr>
            <a:r>
              <a:rPr lang="en-US" sz="2390">
                <a:solidFill>
                  <a:srgbClr val="000000"/>
                </a:solidFill>
                <a:latin typeface="Poppins"/>
                <a:ea typeface="Poppins"/>
                <a:cs typeface="Poppins"/>
                <a:sym typeface="Poppins"/>
              </a:rPr>
              <a:t>Reel Engagement (Instagram + TikTok)</a:t>
            </a:r>
          </a:p>
          <a:p>
            <a:pPr algn="l" marL="516147" indent="-258074" lvl="1">
              <a:lnSpc>
                <a:spcPts val="3346"/>
              </a:lnSpc>
              <a:spcBef>
                <a:spcPct val="0"/>
              </a:spcBef>
              <a:buFont typeface="Arial"/>
              <a:buChar char="•"/>
            </a:pPr>
            <a:r>
              <a:rPr lang="en-US" sz="2390">
                <a:solidFill>
                  <a:srgbClr val="000000"/>
                </a:solidFill>
                <a:latin typeface="Poppins"/>
                <a:ea typeface="Poppins"/>
                <a:cs typeface="Poppins"/>
                <a:sym typeface="Poppins"/>
              </a:rPr>
              <a:t>Story Views &amp; Link Clicks (later stage)</a:t>
            </a:r>
          </a:p>
          <a:p>
            <a:pPr algn="l">
              <a:lnSpc>
                <a:spcPts val="3346"/>
              </a:lnSpc>
              <a:spcBef>
                <a:spcPct val="0"/>
              </a:spcBef>
            </a:pPr>
            <a:r>
              <a:rPr lang="en-US" sz="2390">
                <a:solidFill>
                  <a:srgbClr val="000000"/>
                </a:solidFill>
                <a:latin typeface="Poppins"/>
                <a:ea typeface="Poppins"/>
                <a:cs typeface="Poppins"/>
                <a:sym typeface="Poppins"/>
              </a:rPr>
              <a:t>A/B Testing:</a:t>
            </a:r>
          </a:p>
          <a:p>
            <a:pPr algn="l" marL="516147" indent="-258074" lvl="1">
              <a:lnSpc>
                <a:spcPts val="3346"/>
              </a:lnSpc>
              <a:spcBef>
                <a:spcPct val="0"/>
              </a:spcBef>
              <a:buFont typeface="Arial"/>
              <a:buChar char="•"/>
            </a:pPr>
            <a:r>
              <a:rPr lang="en-US" sz="2390">
                <a:solidFill>
                  <a:srgbClr val="000000"/>
                </a:solidFill>
                <a:latin typeface="Poppins"/>
                <a:ea typeface="Poppins"/>
                <a:cs typeface="Poppins"/>
                <a:sym typeface="Poppins"/>
              </a:rPr>
              <a:t>Two ad variations: 1 emotional (health/lifestyle), 1 promotional (offer/meal photo)</a:t>
            </a:r>
          </a:p>
          <a:p>
            <a:pPr algn="l" marL="516147" indent="-258074" lvl="1">
              <a:lnSpc>
                <a:spcPts val="3346"/>
              </a:lnSpc>
              <a:spcBef>
                <a:spcPct val="0"/>
              </a:spcBef>
              <a:buFont typeface="Arial"/>
              <a:buChar char="•"/>
            </a:pPr>
            <a:r>
              <a:rPr lang="en-US" sz="2390">
                <a:solidFill>
                  <a:srgbClr val="000000"/>
                </a:solidFill>
                <a:latin typeface="Poppins"/>
                <a:ea typeface="Poppins"/>
                <a:cs typeface="Poppins"/>
                <a:sym typeface="Poppins"/>
              </a:rPr>
              <a:t>Monitor CPM, CTR, and engagement levels weekly</a:t>
            </a:r>
          </a:p>
          <a:p>
            <a:pPr algn="l">
              <a:lnSpc>
                <a:spcPts val="3346"/>
              </a:lnSpc>
              <a:spcBef>
                <a:spcPct val="0"/>
              </a:spcBef>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90600"/>
            <a:ext cx="11761585" cy="1396370"/>
          </a:xfrm>
          <a:prstGeom prst="rect">
            <a:avLst/>
          </a:prstGeom>
        </p:spPr>
        <p:txBody>
          <a:bodyPr anchor="t" rtlCol="false" tIns="0" lIns="0" bIns="0" rIns="0">
            <a:spAutoFit/>
          </a:bodyPr>
          <a:lstStyle/>
          <a:p>
            <a:pPr algn="l">
              <a:lnSpc>
                <a:spcPts val="5359"/>
              </a:lnSpc>
            </a:pPr>
            <a:r>
              <a:rPr lang="en-US" sz="4503" b="true">
                <a:solidFill>
                  <a:srgbClr val="000000"/>
                </a:solidFill>
                <a:latin typeface="Poppins Bold"/>
                <a:ea typeface="Poppins Bold"/>
                <a:cs typeface="Poppins Bold"/>
                <a:sym typeface="Poppins Bold"/>
              </a:rPr>
              <a:t>📊 Monitoring &amp; Control</a:t>
            </a:r>
          </a:p>
          <a:p>
            <a:pPr algn="l">
              <a:lnSpc>
                <a:spcPts val="5359"/>
              </a:lnSpc>
            </a:pPr>
          </a:p>
        </p:txBody>
      </p:sp>
      <p:sp>
        <p:nvSpPr>
          <p:cNvPr name="AutoShape 3" id="3"/>
          <p:cNvSpPr/>
          <p:nvPr/>
        </p:nvSpPr>
        <p:spPr>
          <a:xfrm rot="0">
            <a:off x="1028700" y="8870379"/>
            <a:ext cx="16230600" cy="0"/>
          </a:xfrm>
          <a:prstGeom prst="line">
            <a:avLst/>
          </a:prstGeom>
          <a:ln cap="flat" w="28575">
            <a:solidFill>
              <a:srgbClr val="EA8C23"/>
            </a:solidFill>
            <a:prstDash val="solid"/>
            <a:headEnd type="none" len="sm" w="sm"/>
            <a:tailEnd type="none" len="sm" w="sm"/>
          </a:ln>
        </p:spPr>
      </p:sp>
      <p:sp>
        <p:nvSpPr>
          <p:cNvPr name="TextBox 4" id="4"/>
          <p:cNvSpPr txBox="true"/>
          <p:nvPr/>
        </p:nvSpPr>
        <p:spPr>
          <a:xfrm rot="0">
            <a:off x="1092790" y="1770652"/>
            <a:ext cx="13707940" cy="7011405"/>
          </a:xfrm>
          <a:prstGeom prst="rect">
            <a:avLst/>
          </a:prstGeom>
        </p:spPr>
        <p:txBody>
          <a:bodyPr anchor="t" rtlCol="false" tIns="0" lIns="0" bIns="0" rIns="0">
            <a:spAutoFit/>
          </a:bodyPr>
          <a:lstStyle/>
          <a:p>
            <a:pPr algn="l">
              <a:lnSpc>
                <a:spcPts val="4289"/>
              </a:lnSpc>
              <a:spcBef>
                <a:spcPct val="0"/>
              </a:spcBef>
            </a:pPr>
            <a:r>
              <a:rPr lang="en-US" sz="3063">
                <a:solidFill>
                  <a:srgbClr val="000000"/>
                </a:solidFill>
                <a:latin typeface="Poppins"/>
                <a:ea typeface="Poppins"/>
                <a:cs typeface="Poppins"/>
                <a:sym typeface="Poppins"/>
              </a:rPr>
              <a:t>Control Dates:</a:t>
            </a:r>
          </a:p>
          <a:p>
            <a:pPr algn="l">
              <a:lnSpc>
                <a:spcPts val="4289"/>
              </a:lnSpc>
              <a:spcBef>
                <a:spcPct val="0"/>
              </a:spcBef>
            </a:pPr>
            <a:r>
              <a:rPr lang="en-US" sz="3063">
                <a:solidFill>
                  <a:srgbClr val="000000"/>
                </a:solidFill>
                <a:latin typeface="Poppins"/>
                <a:ea typeface="Poppins"/>
                <a:cs typeface="Poppins"/>
                <a:sym typeface="Poppins"/>
              </a:rPr>
              <a:t>March 15: Initial insights and ad performance</a:t>
            </a:r>
          </a:p>
          <a:p>
            <a:pPr algn="l">
              <a:lnSpc>
                <a:spcPts val="4289"/>
              </a:lnSpc>
              <a:spcBef>
                <a:spcPct val="0"/>
              </a:spcBef>
            </a:pPr>
            <a:r>
              <a:rPr lang="en-US" sz="3063">
                <a:solidFill>
                  <a:srgbClr val="000000"/>
                </a:solidFill>
                <a:latin typeface="Poppins"/>
                <a:ea typeface="Poppins"/>
                <a:cs typeface="Poppins"/>
                <a:sym typeface="Poppins"/>
              </a:rPr>
              <a:t>March 22: Mid-campaign adjustments</a:t>
            </a:r>
          </a:p>
          <a:p>
            <a:pPr algn="l">
              <a:lnSpc>
                <a:spcPts val="4289"/>
              </a:lnSpc>
              <a:spcBef>
                <a:spcPct val="0"/>
              </a:spcBef>
            </a:pPr>
            <a:r>
              <a:rPr lang="en-US" sz="3063">
                <a:solidFill>
                  <a:srgbClr val="000000"/>
                </a:solidFill>
                <a:latin typeface="Poppins"/>
                <a:ea typeface="Poppins"/>
                <a:cs typeface="Poppins"/>
                <a:sym typeface="Poppins"/>
              </a:rPr>
              <a:t>March 29: Final week boost strategy</a:t>
            </a:r>
          </a:p>
          <a:p>
            <a:pPr algn="l">
              <a:lnSpc>
                <a:spcPts val="4289"/>
              </a:lnSpc>
              <a:spcBef>
                <a:spcPct val="0"/>
              </a:spcBef>
            </a:pPr>
            <a:r>
              <a:rPr lang="en-US" sz="3063">
                <a:solidFill>
                  <a:srgbClr val="000000"/>
                </a:solidFill>
                <a:latin typeface="Poppins"/>
                <a:ea typeface="Poppins"/>
                <a:cs typeface="Poppins"/>
                <a:sym typeface="Poppins"/>
              </a:rPr>
              <a:t>April 1: Campaign report and team review</a:t>
            </a:r>
          </a:p>
          <a:p>
            <a:pPr algn="l">
              <a:lnSpc>
                <a:spcPts val="4289"/>
              </a:lnSpc>
              <a:spcBef>
                <a:spcPct val="0"/>
              </a:spcBef>
            </a:pPr>
            <a:r>
              <a:rPr lang="en-US" sz="3063">
                <a:solidFill>
                  <a:srgbClr val="000000"/>
                </a:solidFill>
                <a:latin typeface="Poppins"/>
                <a:ea typeface="Poppins"/>
                <a:cs typeface="Poppins"/>
                <a:sym typeface="Poppins"/>
              </a:rPr>
              <a:t>KPI Dashboard:</a:t>
            </a:r>
          </a:p>
          <a:p>
            <a:pPr algn="l">
              <a:lnSpc>
                <a:spcPts val="4289"/>
              </a:lnSpc>
              <a:spcBef>
                <a:spcPct val="0"/>
              </a:spcBef>
            </a:pPr>
            <a:r>
              <a:rPr lang="en-US" sz="3063">
                <a:solidFill>
                  <a:srgbClr val="000000"/>
                </a:solidFill>
                <a:latin typeface="Poppins"/>
                <a:ea typeface="Poppins"/>
                <a:cs typeface="Poppins"/>
                <a:sym typeface="Poppins"/>
              </a:rPr>
              <a:t>Reach &amp; Impressions </a:t>
            </a:r>
          </a:p>
          <a:p>
            <a:pPr algn="l">
              <a:lnSpc>
                <a:spcPts val="4289"/>
              </a:lnSpc>
              <a:spcBef>
                <a:spcPct val="0"/>
              </a:spcBef>
            </a:pPr>
            <a:r>
              <a:rPr lang="en-US" sz="3063">
                <a:solidFill>
                  <a:srgbClr val="000000"/>
                </a:solidFill>
                <a:latin typeface="Poppins"/>
                <a:ea typeface="Poppins"/>
                <a:cs typeface="Poppins"/>
                <a:sym typeface="Poppins"/>
              </a:rPr>
              <a:t>Reach =16377 , reaction 1408</a:t>
            </a:r>
          </a:p>
          <a:p>
            <a:pPr algn="l">
              <a:lnSpc>
                <a:spcPts val="4289"/>
              </a:lnSpc>
              <a:spcBef>
                <a:spcPct val="0"/>
              </a:spcBef>
            </a:pPr>
            <a:r>
              <a:rPr lang="en-US" sz="3063">
                <a:solidFill>
                  <a:srgbClr val="000000"/>
                </a:solidFill>
                <a:latin typeface="Poppins"/>
                <a:ea typeface="Poppins"/>
                <a:cs typeface="Poppins"/>
                <a:sym typeface="Poppins"/>
              </a:rPr>
              <a:t>Engagement (likes, comments, shares)</a:t>
            </a:r>
          </a:p>
          <a:p>
            <a:pPr algn="l">
              <a:lnSpc>
                <a:spcPts val="4289"/>
              </a:lnSpc>
              <a:spcBef>
                <a:spcPct val="0"/>
              </a:spcBef>
            </a:pPr>
            <a:r>
              <a:rPr lang="en-US" sz="3063">
                <a:solidFill>
                  <a:srgbClr val="000000"/>
                </a:solidFill>
                <a:latin typeface="Poppins"/>
                <a:ea typeface="Poppins"/>
                <a:cs typeface="Poppins"/>
                <a:sym typeface="Poppins"/>
              </a:rPr>
              <a:t>Comments = 2 , share 5 ,clicks =2</a:t>
            </a:r>
          </a:p>
          <a:p>
            <a:pPr algn="l">
              <a:lnSpc>
                <a:spcPts val="4289"/>
              </a:lnSpc>
              <a:spcBef>
                <a:spcPct val="0"/>
              </a:spcBef>
            </a:pPr>
            <a:r>
              <a:rPr lang="en-US" sz="3063">
                <a:solidFill>
                  <a:srgbClr val="000000"/>
                </a:solidFill>
                <a:latin typeface="Poppins"/>
                <a:ea typeface="Poppins"/>
                <a:cs typeface="Poppins"/>
                <a:sym typeface="Poppins"/>
              </a:rPr>
              <a:t>Follower growth</a:t>
            </a:r>
          </a:p>
          <a:p>
            <a:pPr algn="l">
              <a:lnSpc>
                <a:spcPts val="4289"/>
              </a:lnSpc>
              <a:spcBef>
                <a:spcPct val="0"/>
              </a:spcBef>
            </a:pPr>
            <a:r>
              <a:rPr lang="en-US" sz="3063">
                <a:solidFill>
                  <a:srgbClr val="000000"/>
                </a:solidFill>
                <a:latin typeface="Poppins"/>
                <a:ea typeface="Poppins"/>
                <a:cs typeface="Poppins"/>
                <a:sym typeface="Poppins"/>
              </a:rPr>
              <a:t>Click-through rate (if links are used)</a:t>
            </a:r>
          </a:p>
          <a:p>
            <a:pPr algn="l">
              <a:lnSpc>
                <a:spcPts val="4289"/>
              </a:lnSpc>
              <a:spcBef>
                <a:spcPct val="0"/>
              </a:spcBef>
            </a:pPr>
            <a:r>
              <a:rPr lang="en-US" sz="3063">
                <a:solidFill>
                  <a:srgbClr val="000000"/>
                </a:solidFill>
                <a:latin typeface="Poppins"/>
                <a:ea typeface="Poppins"/>
                <a:cs typeface="Poppins"/>
                <a:sym typeface="Poppins"/>
              </a:rPr>
              <a:t>Cost per result (CPR) =0.01$</a:t>
            </a:r>
          </a:p>
        </p:txBody>
      </p:sp>
      <p:sp>
        <p:nvSpPr>
          <p:cNvPr name="Freeform 5" id="5"/>
          <p:cNvSpPr/>
          <p:nvPr/>
        </p:nvSpPr>
        <p:spPr>
          <a:xfrm flipH="false" flipV="false" rot="0">
            <a:off x="12125958" y="926090"/>
            <a:ext cx="3466434" cy="7855967"/>
          </a:xfrm>
          <a:custGeom>
            <a:avLst/>
            <a:gdLst/>
            <a:ahLst/>
            <a:cxnLst/>
            <a:rect r="r" b="b" t="t" l="l"/>
            <a:pathLst>
              <a:path h="7855967" w="3466434">
                <a:moveTo>
                  <a:pt x="0" y="0"/>
                </a:moveTo>
                <a:lnTo>
                  <a:pt x="3466434" y="0"/>
                </a:lnTo>
                <a:lnTo>
                  <a:pt x="3466434" y="7855967"/>
                </a:lnTo>
                <a:lnTo>
                  <a:pt x="0" y="7855967"/>
                </a:lnTo>
                <a:lnTo>
                  <a:pt x="0" y="0"/>
                </a:lnTo>
                <a:close/>
              </a:path>
            </a:pathLst>
          </a:custGeom>
          <a:blipFill>
            <a:blip r:embed="rId2"/>
            <a:stretch>
              <a:fillRect l="0" t="0" r="-4816"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694524" y="-1172029"/>
            <a:ext cx="7422957" cy="6427946"/>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14987" t="0" r="-14987" b="0"/>
              </a:stretch>
            </a:blipFill>
          </p:spPr>
        </p:sp>
      </p:grpSp>
      <p:sp>
        <p:nvSpPr>
          <p:cNvPr name="TextBox 4" id="4"/>
          <p:cNvSpPr txBox="true"/>
          <p:nvPr/>
        </p:nvSpPr>
        <p:spPr>
          <a:xfrm rot="0">
            <a:off x="1354814" y="645574"/>
            <a:ext cx="11942210" cy="1396370"/>
          </a:xfrm>
          <a:prstGeom prst="rect">
            <a:avLst/>
          </a:prstGeom>
        </p:spPr>
        <p:txBody>
          <a:bodyPr anchor="t" rtlCol="false" tIns="0" lIns="0" bIns="0" rIns="0">
            <a:spAutoFit/>
          </a:bodyPr>
          <a:lstStyle/>
          <a:p>
            <a:pPr algn="l">
              <a:lnSpc>
                <a:spcPts val="5359"/>
              </a:lnSpc>
            </a:pPr>
            <a:r>
              <a:rPr lang="en-US" sz="4503" b="true">
                <a:solidFill>
                  <a:srgbClr val="000000"/>
                </a:solidFill>
                <a:latin typeface="Poppins Bold"/>
                <a:ea typeface="Poppins Bold"/>
                <a:cs typeface="Poppins Bold"/>
                <a:sym typeface="Poppins Bold"/>
              </a:rPr>
              <a:t>Set the suitable metrics to monitor your actions</a:t>
            </a:r>
          </a:p>
        </p:txBody>
      </p:sp>
      <p:grpSp>
        <p:nvGrpSpPr>
          <p:cNvPr name="Group 5" id="5"/>
          <p:cNvGrpSpPr/>
          <p:nvPr/>
        </p:nvGrpSpPr>
        <p:grpSpPr>
          <a:xfrm rot="0">
            <a:off x="16505097" y="3202928"/>
            <a:ext cx="2815893" cy="2463906"/>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alpha val="87843"/>
              </a:srgbClr>
            </a:solidFill>
          </p:spPr>
        </p:sp>
        <p:sp>
          <p:nvSpPr>
            <p:cNvPr name="TextBox 7" id="7"/>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6513788" y="5666834"/>
            <a:ext cx="2815893" cy="2463906"/>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0" y="890168"/>
            <a:ext cx="1156308" cy="945282"/>
          </a:xfrm>
          <a:custGeom>
            <a:avLst/>
            <a:gdLst/>
            <a:ahLst/>
            <a:cxnLst/>
            <a:rect r="r" b="b" t="t" l="l"/>
            <a:pathLst>
              <a:path h="945282" w="1156308">
                <a:moveTo>
                  <a:pt x="0" y="0"/>
                </a:moveTo>
                <a:lnTo>
                  <a:pt x="1156308" y="0"/>
                </a:lnTo>
                <a:lnTo>
                  <a:pt x="1156308" y="945282"/>
                </a:lnTo>
                <a:lnTo>
                  <a:pt x="0" y="9452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12" id="12"/>
          <p:cNvGraphicFramePr>
            <a:graphicFrameLocks noGrp="true"/>
          </p:cNvGraphicFramePr>
          <p:nvPr/>
        </p:nvGraphicFramePr>
        <p:xfrm>
          <a:off x="1028700" y="2041944"/>
          <a:ext cx="11665824" cy="8545183"/>
        </p:xfrm>
        <a:graphic>
          <a:graphicData uri="http://schemas.openxmlformats.org/drawingml/2006/table">
            <a:tbl>
              <a:tblPr/>
              <a:tblGrid>
                <a:gridCol w="7647072"/>
                <a:gridCol w="4018751"/>
              </a:tblGrid>
              <a:tr h="1156545">
                <a:tc>
                  <a:txBody>
                    <a:bodyPr anchor="t" rtlCol="false"/>
                    <a:lstStyle/>
                    <a:p>
                      <a:pPr algn="ctr" marL="0" indent="0" lvl="0">
                        <a:lnSpc>
                          <a:spcPts val="2659"/>
                        </a:lnSpc>
                        <a:spcBef>
                          <a:spcPct val="0"/>
                        </a:spcBef>
                        <a:defRPr/>
                      </a:pPr>
                      <a:endParaRPr lang="en-US" sz="1100"/>
                    </a:p>
                    <a:p>
                      <a:pPr algn="ctr" marL="0" indent="0" lvl="0">
                        <a:lnSpc>
                          <a:spcPts val="2659"/>
                        </a:lnSpc>
                        <a:spcBef>
                          <a:spcPct val="0"/>
                        </a:spcBef>
                      </a:pPr>
                      <a:r>
                        <a:rPr lang="en-US" b="true" sz="1899" strike="noStrike" u="none">
                          <a:solidFill>
                            <a:srgbClr val="000000"/>
                          </a:solidFill>
                          <a:latin typeface="Poppins Bold"/>
                          <a:ea typeface="Poppins Bold"/>
                          <a:cs typeface="Poppins Bold"/>
                          <a:sym typeface="Poppins Bold"/>
                        </a:rPr>
                        <a:t>FACEBOOK PAGE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b="true" sz="1999" strike="noStrike" u="none">
                          <a:solidFill>
                            <a:srgbClr val="000000"/>
                          </a:solidFill>
                          <a:latin typeface="Poppins Bold"/>
                          <a:ea typeface="Poppins Bold"/>
                          <a:cs typeface="Poppins Bold"/>
                          <a:sym typeface="Poppins Bold"/>
                        </a:rPr>
                        <a:t>NutriBox</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841124">
                <a:tc>
                  <a:txBody>
                    <a:bodyPr anchor="t" rtlCol="false"/>
                    <a:lstStyle/>
                    <a:p>
                      <a:pPr algn="ctr" marL="0" indent="0" lvl="0">
                        <a:lnSpc>
                          <a:spcPts val="2799"/>
                        </a:lnSpc>
                        <a:spcBef>
                          <a:spcPct val="0"/>
                        </a:spcBef>
                        <a:defRPr/>
                      </a:pPr>
                      <a:r>
                        <a:rPr lang="en-US" b="true" sz="1999" strike="noStrike" u="none">
                          <a:solidFill>
                            <a:srgbClr val="000000"/>
                          </a:solidFill>
                          <a:latin typeface="Poppins Bold"/>
                          <a:ea typeface="Poppins Bold"/>
                          <a:cs typeface="Poppins Bold"/>
                          <a:sym typeface="Poppins Bold"/>
                        </a:rPr>
                        <a:t>Metric</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b="true" sz="1999" strike="noStrike" u="none">
                          <a:solidFill>
                            <a:srgbClr val="000000"/>
                          </a:solidFill>
                          <a:latin typeface="Poppins Bold"/>
                          <a:ea typeface="Poppins Bold"/>
                          <a:cs typeface="Poppins Bold"/>
                          <a:sym typeface="Poppins Bold"/>
                        </a:rPr>
                        <a:t>Description</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548433">
                <a:tc>
                  <a:txBody>
                    <a:bodyPr anchor="t" rtlCol="false"/>
                    <a:lstStyle/>
                    <a:p>
                      <a:pPr algn="ctr" marL="0" indent="0" lvl="0">
                        <a:lnSpc>
                          <a:spcPts val="2799"/>
                        </a:lnSpc>
                        <a:spcBef>
                          <a:spcPct val="0"/>
                        </a:spcBef>
                        <a:defRPr/>
                      </a:pPr>
                      <a:endParaRPr lang="en-US" sz="1100"/>
                    </a:p>
                    <a:p>
                      <a:pPr algn="ctr" marL="0" indent="0" lvl="0">
                        <a:lnSpc>
                          <a:spcPts val="2799"/>
                        </a:lnSpc>
                        <a:spcBef>
                          <a:spcPct val="0"/>
                        </a:spcBef>
                      </a:pPr>
                      <a:r>
                        <a:rPr lang="en-US" b="true" sz="1999" strike="noStrike" u="none">
                          <a:solidFill>
                            <a:srgbClr val="000000"/>
                          </a:solidFill>
                          <a:latin typeface="Poppins Bold"/>
                          <a:ea typeface="Poppins Bold"/>
                          <a:cs typeface="Poppins Bold"/>
                          <a:sym typeface="Poppins Bold"/>
                        </a:rPr>
                        <a:t>Reach</a:t>
                      </a:r>
                    </a:p>
                    <a:p>
                      <a:pPr algn="ctr" marL="0" indent="0" lvl="0">
                        <a:lnSpc>
                          <a:spcPts val="2799"/>
                        </a:lnSpc>
                        <a:spcBef>
                          <a:spcPct val="0"/>
                        </a:spcBef>
                      </a:pPr>
                      <a:r>
                        <a:rPr lang="en-US" b="true" sz="1999" strike="noStrike" u="none">
                          <a:solidFill>
                            <a:srgbClr val="000000"/>
                          </a:solidFill>
                          <a:latin typeface="Poppins Bold"/>
                          <a:ea typeface="Poppins Bold"/>
                          <a:cs typeface="Poppins Bold"/>
                          <a:sym typeface="Poppins 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marL="0" indent="0" lvl="0">
                        <a:lnSpc>
                          <a:spcPts val="2799"/>
                        </a:lnSpc>
                        <a:spcBef>
                          <a:spcPct val="0"/>
                        </a:spcBef>
                        <a:defRPr/>
                      </a:pPr>
                      <a:endParaRPr lang="en-US" sz="1100"/>
                    </a:p>
                    <a:p>
                      <a:pPr algn="ctr" marL="0" indent="0" lvl="0">
                        <a:lnSpc>
                          <a:spcPts val="2799"/>
                        </a:lnSpc>
                        <a:spcBef>
                          <a:spcPct val="0"/>
                        </a:spcBef>
                      </a:pPr>
                      <a:r>
                        <a:rPr lang="en-US" b="true" sz="1999" strike="noStrike" u="none">
                          <a:solidFill>
                            <a:srgbClr val="000000"/>
                          </a:solidFill>
                          <a:latin typeface="Poppins Bold"/>
                          <a:ea typeface="Poppins Bold"/>
                          <a:cs typeface="Poppins Bold"/>
                          <a:sym typeface="Poppins Bold"/>
                        </a:rPr>
                        <a:t>16.5K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548433">
                <a:tc>
                  <a:txBody>
                    <a:bodyPr anchor="t" rtlCol="false"/>
                    <a:lstStyle/>
                    <a:p>
                      <a:pPr algn="ctr" marL="0" indent="0" lvl="0">
                        <a:lnSpc>
                          <a:spcPts val="2799"/>
                        </a:lnSpc>
                        <a:spcBef>
                          <a:spcPct val="0"/>
                        </a:spcBef>
                        <a:defRPr/>
                      </a:pPr>
                      <a:endParaRPr lang="en-US" sz="1100"/>
                    </a:p>
                    <a:p>
                      <a:pPr algn="ctr" marL="0" indent="0" lvl="0">
                        <a:lnSpc>
                          <a:spcPts val="2799"/>
                        </a:lnSpc>
                        <a:spcBef>
                          <a:spcPct val="0"/>
                        </a:spcBef>
                      </a:pPr>
                      <a:r>
                        <a:rPr lang="en-US" b="true" sz="1999" strike="noStrike" u="none">
                          <a:solidFill>
                            <a:srgbClr val="000000"/>
                          </a:solidFill>
                          <a:latin typeface="Poppins Bold"/>
                          <a:ea typeface="Poppins Bold"/>
                          <a:cs typeface="Poppins Bold"/>
                          <a:sym typeface="Poppins Bold"/>
                        </a:rPr>
                        <a:t>Engagement Rate</a:t>
                      </a:r>
                    </a:p>
                    <a:p>
                      <a:pPr algn="ctr" marL="0" indent="0" lvl="0">
                        <a:lnSpc>
                          <a:spcPts val="2799"/>
                        </a:lnSpc>
                        <a:spcBef>
                          <a:spcPct val="0"/>
                        </a:spcBef>
                      </a:pPr>
                      <a:r>
                        <a:rPr lang="en-US" b="true" sz="1999" strike="noStrike" u="none">
                          <a:solidFill>
                            <a:srgbClr val="000000"/>
                          </a:solidFill>
                          <a:latin typeface="Poppins Bold"/>
                          <a:ea typeface="Poppins Bold"/>
                          <a:cs typeface="Poppins Bold"/>
                          <a:sym typeface="Poppins 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b="true" sz="1999" strike="noStrike" u="none">
                          <a:solidFill>
                            <a:srgbClr val="000000"/>
                          </a:solidFill>
                          <a:latin typeface="Poppins Bold"/>
                          <a:ea typeface="Poppins Bold"/>
                          <a:cs typeface="Poppins Bold"/>
                          <a:sym typeface="Poppins Bold"/>
                        </a:rPr>
                        <a:t>1.7K</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546498">
                <a:tc>
                  <a:txBody>
                    <a:bodyPr anchor="t" rtlCol="false"/>
                    <a:lstStyle/>
                    <a:p>
                      <a:pPr algn="ctr" marL="0" indent="0" lvl="0">
                        <a:lnSpc>
                          <a:spcPts val="2799"/>
                        </a:lnSpc>
                        <a:spcBef>
                          <a:spcPct val="0"/>
                        </a:spcBef>
                        <a:defRPr/>
                      </a:pPr>
                      <a:endParaRPr lang="en-US" sz="1100"/>
                    </a:p>
                    <a:p>
                      <a:pPr algn="ctr" marL="0" indent="0" lvl="0">
                        <a:lnSpc>
                          <a:spcPts val="2799"/>
                        </a:lnSpc>
                        <a:spcBef>
                          <a:spcPct val="0"/>
                        </a:spcBef>
                      </a:pPr>
                      <a:r>
                        <a:rPr lang="en-US" b="true" sz="1999" strike="noStrike" u="none">
                          <a:solidFill>
                            <a:srgbClr val="000000"/>
                          </a:solidFill>
                          <a:latin typeface="Poppins Bold"/>
                          <a:ea typeface="Poppins Bold"/>
                          <a:cs typeface="Poppins Bold"/>
                          <a:sym typeface="Poppins Bold"/>
                        </a:rPr>
                        <a:t>Fo</a:t>
                      </a:r>
                      <a:r>
                        <a:rPr lang="en-US" b="true" sz="1999" strike="noStrike" u="none">
                          <a:solidFill>
                            <a:srgbClr val="000000"/>
                          </a:solidFill>
                          <a:latin typeface="Poppins Bold"/>
                          <a:ea typeface="Poppins Bold"/>
                          <a:cs typeface="Poppins Bold"/>
                          <a:sym typeface="Poppins Bold"/>
                        </a:rPr>
                        <a:t>l</a:t>
                      </a:r>
                      <a:r>
                        <a:rPr lang="en-US" b="true" sz="1999" strike="noStrike" u="none">
                          <a:solidFill>
                            <a:srgbClr val="000000"/>
                          </a:solidFill>
                          <a:latin typeface="Poppins Bold"/>
                          <a:ea typeface="Poppins Bold"/>
                          <a:cs typeface="Poppins Bold"/>
                          <a:sym typeface="Poppins Bold"/>
                        </a:rPr>
                        <a:t>l</a:t>
                      </a:r>
                      <a:r>
                        <a:rPr lang="en-US" b="true" sz="1999" strike="noStrike" u="none">
                          <a:solidFill>
                            <a:srgbClr val="000000"/>
                          </a:solidFill>
                          <a:latin typeface="Poppins Bold"/>
                          <a:ea typeface="Poppins Bold"/>
                          <a:cs typeface="Poppins Bold"/>
                          <a:sym typeface="Poppins Bold"/>
                        </a:rPr>
                        <a:t>o</a:t>
                      </a:r>
                      <a:r>
                        <a:rPr lang="en-US" b="true" sz="1999" strike="noStrike" u="none">
                          <a:solidFill>
                            <a:srgbClr val="000000"/>
                          </a:solidFill>
                          <a:latin typeface="Poppins Bold"/>
                          <a:ea typeface="Poppins Bold"/>
                          <a:cs typeface="Poppins Bold"/>
                          <a:sym typeface="Poppins Bold"/>
                        </a:rPr>
                        <a:t>w</a:t>
                      </a:r>
                      <a:r>
                        <a:rPr lang="en-US" b="true" sz="1999" strike="noStrike" u="none">
                          <a:solidFill>
                            <a:srgbClr val="000000"/>
                          </a:solidFill>
                          <a:latin typeface="Poppins Bold"/>
                          <a:ea typeface="Poppins Bold"/>
                          <a:cs typeface="Poppins Bold"/>
                          <a:sym typeface="Poppins Bold"/>
                        </a:rPr>
                        <a:t>e</a:t>
                      </a:r>
                      <a:r>
                        <a:rPr lang="en-US" b="true" sz="1999" strike="noStrike" u="none">
                          <a:solidFill>
                            <a:srgbClr val="000000"/>
                          </a:solidFill>
                          <a:latin typeface="Poppins Bold"/>
                          <a:ea typeface="Poppins Bold"/>
                          <a:cs typeface="Poppins Bold"/>
                          <a:sym typeface="Poppins Bold"/>
                        </a:rPr>
                        <a:t>rs</a:t>
                      </a:r>
                    </a:p>
                    <a:p>
                      <a:pPr algn="ctr" marL="0" indent="0" lvl="0">
                        <a:lnSpc>
                          <a:spcPts val="2799"/>
                        </a:lnSpc>
                        <a:spcBef>
                          <a:spcPct val="0"/>
                        </a:spcBef>
                      </a:pPr>
                      <a:r>
                        <a:rPr lang="en-US" b="true" sz="1999" strike="noStrike" u="none">
                          <a:solidFill>
                            <a:srgbClr val="000000"/>
                          </a:solidFill>
                          <a:latin typeface="Poppins Bold"/>
                          <a:ea typeface="Poppins Bold"/>
                          <a:cs typeface="Poppins Bold"/>
                          <a:sym typeface="Poppins Bold"/>
                        </a:rPr>
                        <a:t>  </a:t>
                      </a: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b="true" sz="1999">
                          <a:solidFill>
                            <a:srgbClr val="000000"/>
                          </a:solidFill>
                          <a:latin typeface="Poppins Bold"/>
                          <a:ea typeface="Poppins Bold"/>
                          <a:cs typeface="Poppins Bold"/>
                          <a:sym typeface="Poppins Bold"/>
                        </a:rPr>
                        <a:t>155</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904151">
                <a:tc>
                  <a:txBody>
                    <a:bodyPr anchor="t" rtlCol="false"/>
                    <a:lstStyle/>
                    <a:p>
                      <a:pPr algn="ctr" marL="0" indent="0" lvl="0">
                        <a:lnSpc>
                          <a:spcPts val="2799"/>
                        </a:lnSpc>
                        <a:spcBef>
                          <a:spcPct val="0"/>
                        </a:spcBef>
                        <a:defRPr/>
                      </a:pPr>
                      <a:endParaRPr lang="en-US" sz="1100"/>
                    </a:p>
                    <a:p>
                      <a:pPr algn="ctr" marL="0" indent="0" lvl="0">
                        <a:lnSpc>
                          <a:spcPts val="2799"/>
                        </a:lnSpc>
                        <a:spcBef>
                          <a:spcPct val="0"/>
                        </a:spcBef>
                      </a:pPr>
                    </a:p>
                    <a:p>
                      <a:pPr algn="ctr" marL="0" indent="0" lvl="0">
                        <a:lnSpc>
                          <a:spcPts val="2799"/>
                        </a:lnSpc>
                        <a:spcBef>
                          <a:spcPct val="0"/>
                        </a:spcBef>
                      </a:pPr>
                    </a:p>
                    <a:p>
                      <a:pPr algn="ctr" marL="0" indent="0" lvl="0">
                        <a:lnSpc>
                          <a:spcPts val="2799"/>
                        </a:lnSpc>
                        <a:spcBef>
                          <a:spcPct val="0"/>
                        </a:spcBef>
                      </a:pPr>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marL="0" indent="0" lvl="0">
                        <a:lnSpc>
                          <a:spcPts val="2799"/>
                        </a:lnSpc>
                        <a:spcBef>
                          <a:spcPct val="0"/>
                        </a:spcBef>
                        <a:defRPr/>
                      </a:pPr>
                      <a:r>
                        <a:rPr lang="en-US" b="true" sz="1999">
                          <a:solidFill>
                            <a:srgbClr val="000000"/>
                          </a:solidFill>
                          <a:latin typeface="Poppins Bold"/>
                          <a:ea typeface="Poppins Bold"/>
                          <a:cs typeface="Poppins Bold"/>
                          <a:sym typeface="Poppins Bold"/>
                        </a:rPr>
                        <a:t>27.5K</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Freeform 13" id="13"/>
          <p:cNvSpPr/>
          <p:nvPr/>
        </p:nvSpPr>
        <p:spPr>
          <a:xfrm flipH="false" flipV="false" rot="0">
            <a:off x="8043156" y="-64104"/>
            <a:ext cx="1100844" cy="747779"/>
          </a:xfrm>
          <a:custGeom>
            <a:avLst/>
            <a:gdLst/>
            <a:ahLst/>
            <a:cxnLst/>
            <a:rect r="r" b="b" t="t" l="l"/>
            <a:pathLst>
              <a:path h="747779" w="1100844">
                <a:moveTo>
                  <a:pt x="0" y="0"/>
                </a:moveTo>
                <a:lnTo>
                  <a:pt x="1100844" y="0"/>
                </a:lnTo>
                <a:lnTo>
                  <a:pt x="1100844" y="747778"/>
                </a:lnTo>
                <a:lnTo>
                  <a:pt x="0" y="747778"/>
                </a:lnTo>
                <a:lnTo>
                  <a:pt x="0" y="0"/>
                </a:lnTo>
                <a:close/>
              </a:path>
            </a:pathLst>
          </a:custGeom>
          <a:blipFill>
            <a:blip r:embed="rId5"/>
            <a:stretch>
              <a:fillRect l="0" t="-15011" r="0" b="-32203"/>
            </a:stretch>
          </a:blipFill>
        </p:spPr>
      </p:sp>
      <p:sp>
        <p:nvSpPr>
          <p:cNvPr name="TextBox 14" id="14"/>
          <p:cNvSpPr txBox="true"/>
          <p:nvPr/>
        </p:nvSpPr>
        <p:spPr>
          <a:xfrm rot="0">
            <a:off x="4540245" y="9473140"/>
            <a:ext cx="635050" cy="339725"/>
          </a:xfrm>
          <a:prstGeom prst="rect">
            <a:avLst/>
          </a:prstGeom>
        </p:spPr>
        <p:txBody>
          <a:bodyPr anchor="t" rtlCol="false" tIns="0" lIns="0" bIns="0" rIns="0">
            <a:spAutoFit/>
          </a:bodyPr>
          <a:lstStyle/>
          <a:p>
            <a:pPr algn="ctr">
              <a:lnSpc>
                <a:spcPts val="2800"/>
              </a:lnSpc>
            </a:pPr>
            <a:r>
              <a:rPr lang="en-US" b="true" sz="2000">
                <a:solidFill>
                  <a:srgbClr val="000000"/>
                </a:solidFill>
                <a:latin typeface="XM Vahid Bold"/>
                <a:ea typeface="XM Vahid Bold"/>
                <a:cs typeface="XM Vahid Bold"/>
                <a:sym typeface="XM Vahid Bold"/>
              </a:rPr>
              <a:t>views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147390" y="1631641"/>
          <a:ext cx="9993219" cy="7987638"/>
        </p:xfrm>
        <a:graphic>
          <a:graphicData uri="http://schemas.openxmlformats.org/drawingml/2006/table">
            <a:tbl>
              <a:tblPr/>
              <a:tblGrid>
                <a:gridCol w="2498305"/>
                <a:gridCol w="2498305"/>
                <a:gridCol w="2498305"/>
                <a:gridCol w="2498305"/>
              </a:tblGrid>
              <a:tr h="1597528">
                <a:tc>
                  <a:txBody>
                    <a:bodyPr anchor="t" rtlCol="false"/>
                    <a:lstStyle/>
                    <a:p>
                      <a:pPr algn="ctr">
                        <a:lnSpc>
                          <a:spcPts val="2519"/>
                        </a:lnSpc>
                        <a:defRPr/>
                      </a:pPr>
                      <a:r>
                        <a:rPr lang="en-US" sz="1799" b="true">
                          <a:solidFill>
                            <a:srgbClr val="000000"/>
                          </a:solidFill>
                          <a:latin typeface="Overpass Ultra-Bold"/>
                          <a:ea typeface="Overpass Ultra-Bold"/>
                          <a:cs typeface="Overpass Ultra-Bold"/>
                          <a:sym typeface="Overpass Ultra-Bold"/>
                        </a:rPr>
                        <a:t>KPI</a:t>
                      </a:r>
                      <a:endParaRPr lang="en-US" sz="1100"/>
                    </a:p>
                    <a:p>
                      <a:pPr algn="ctr">
                        <a:lnSpc>
                          <a:spcPts val="251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19"/>
                        </a:lnSpc>
                        <a:defRPr/>
                      </a:pPr>
                      <a:r>
                        <a:rPr lang="en-US" sz="1799" b="true">
                          <a:solidFill>
                            <a:srgbClr val="000000"/>
                          </a:solidFill>
                          <a:latin typeface="Overpass Ultra-Bold"/>
                          <a:ea typeface="Overpass Ultra-Bold"/>
                          <a:cs typeface="Overpass Ultra-Bold"/>
                          <a:sym typeface="Overpass Ultra-Bold"/>
                        </a:rPr>
                        <a:t>Current (April)</a:t>
                      </a:r>
                      <a:endParaRPr lang="en-US" sz="1100"/>
                    </a:p>
                    <a:p>
                      <a:pPr algn="ctr">
                        <a:lnSpc>
                          <a:spcPts val="251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19"/>
                        </a:lnSpc>
                        <a:defRPr/>
                      </a:pPr>
                      <a:r>
                        <a:rPr lang="en-US" sz="1799" b="true">
                          <a:solidFill>
                            <a:srgbClr val="000000"/>
                          </a:solidFill>
                          <a:latin typeface="Overpass Ultra-Bold"/>
                          <a:ea typeface="Overpass Ultra-Bold"/>
                          <a:cs typeface="Overpass Ultra-Bold"/>
                          <a:sym typeface="Overpass Ultra-Bold"/>
                        </a:rPr>
                        <a:t>Target (Next 3 Months)</a:t>
                      </a:r>
                      <a:endParaRPr lang="en-US" sz="1100"/>
                    </a:p>
                    <a:p>
                      <a:pPr algn="ctr">
                        <a:lnSpc>
                          <a:spcPts val="251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19"/>
                        </a:lnSpc>
                        <a:defRPr/>
                      </a:pPr>
                      <a:r>
                        <a:rPr lang="en-US" sz="1799" b="true">
                          <a:solidFill>
                            <a:srgbClr val="000000"/>
                          </a:solidFill>
                          <a:latin typeface="Overpass Ultra-Bold"/>
                          <a:ea typeface="Overpass Ultra-Bold"/>
                          <a:cs typeface="Overpass Ultra-Bold"/>
                          <a:sym typeface="Overpass Ultra-Bold"/>
                        </a:rPr>
                        <a:t>Status</a:t>
                      </a:r>
                      <a:endParaRPr lang="en-US" sz="1100"/>
                    </a:p>
                    <a:p>
                      <a:pPr algn="ctr">
                        <a:lnSpc>
                          <a:spcPts val="251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97528">
                <a:tc>
                  <a:txBody>
                    <a:bodyPr anchor="t" rtlCol="false"/>
                    <a:lstStyle/>
                    <a:p>
                      <a:pPr algn="ctr">
                        <a:lnSpc>
                          <a:spcPts val="2519"/>
                        </a:lnSpc>
                        <a:defRPr/>
                      </a:pPr>
                      <a:r>
                        <a:rPr lang="en-US" sz="1799">
                          <a:solidFill>
                            <a:srgbClr val="000000"/>
                          </a:solidFill>
                          <a:latin typeface="Overpass"/>
                          <a:ea typeface="Overpass"/>
                          <a:cs typeface="Overpass"/>
                          <a:sym typeface="Overpass"/>
                        </a:rPr>
                        <a:t>Followers (Facebook)</a:t>
                      </a:r>
                      <a:endParaRPr lang="en-US" sz="1100"/>
                    </a:p>
                    <a:p>
                      <a:pPr algn="ctr">
                        <a:lnSpc>
                          <a:spcPts val="251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Overpass"/>
                          <a:ea typeface="Overpass"/>
                          <a:cs typeface="Overpass"/>
                          <a:sym typeface="Overpass"/>
                        </a:rPr>
                        <a:t>153</a:t>
                      </a:r>
                      <a:endParaRPr lang="en-US" sz="1100"/>
                    </a:p>
                    <a:p>
                      <a:pPr algn="ctr">
                        <a:lnSpc>
                          <a:spcPts val="251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Overpass"/>
                          <a:ea typeface="Overpass"/>
                          <a:cs typeface="Overpass"/>
                          <a:sym typeface="Overpass"/>
                        </a:rPr>
                        <a:t>300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Overpass"/>
                          <a:ea typeface="Overpass"/>
                          <a:cs typeface="Overpass"/>
                          <a:sym typeface="Overpass"/>
                        </a:rPr>
                        <a:t>🚧 Growing</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97528">
                <a:tc>
                  <a:txBody>
                    <a:bodyPr anchor="t" rtlCol="false"/>
                    <a:lstStyle/>
                    <a:p>
                      <a:pPr algn="ctr">
                        <a:lnSpc>
                          <a:spcPts val="2519"/>
                        </a:lnSpc>
                        <a:defRPr/>
                      </a:pPr>
                      <a:r>
                        <a:rPr lang="en-US" sz="1799">
                          <a:solidFill>
                            <a:srgbClr val="000000"/>
                          </a:solidFill>
                          <a:latin typeface="Overpass"/>
                          <a:ea typeface="Overpass"/>
                          <a:cs typeface="Overpass"/>
                          <a:sym typeface="Overpass"/>
                        </a:rPr>
                        <a:t>Reach</a:t>
                      </a:r>
                      <a:endParaRPr lang="en-US" sz="1100"/>
                    </a:p>
                    <a:p>
                      <a:pPr algn="ctr">
                        <a:lnSpc>
                          <a:spcPts val="251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Overpass"/>
                          <a:ea typeface="Overpass"/>
                          <a:cs typeface="Overpass"/>
                          <a:sym typeface="Overpass"/>
                        </a:rPr>
                        <a:t>16,500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Overpass"/>
                          <a:ea typeface="Overpass"/>
                          <a:cs typeface="Overpass"/>
                          <a:sym typeface="Overpass"/>
                        </a:rPr>
                        <a:t>+10% monthly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Overpass"/>
                          <a:ea typeface="Overpass"/>
                          <a:cs typeface="Overpass"/>
                          <a:sym typeface="Overpass"/>
                        </a:rPr>
                        <a:t>✅ Good</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97528">
                <a:tc>
                  <a:txBody>
                    <a:bodyPr anchor="t" rtlCol="false"/>
                    <a:lstStyle/>
                    <a:p>
                      <a:pPr algn="ctr">
                        <a:lnSpc>
                          <a:spcPts val="2519"/>
                        </a:lnSpc>
                        <a:defRPr/>
                      </a:pPr>
                      <a:r>
                        <a:rPr lang="en-US" sz="1799">
                          <a:solidFill>
                            <a:srgbClr val="000000"/>
                          </a:solidFill>
                          <a:latin typeface="Overpass"/>
                          <a:ea typeface="Overpass"/>
                          <a:cs typeface="Overpass"/>
                          <a:sym typeface="Overpass"/>
                        </a:rPr>
                        <a:t>Views (All content)</a:t>
                      </a:r>
                      <a:endParaRPr lang="en-US" sz="1100"/>
                    </a:p>
                    <a:p>
                      <a:pPr algn="ctr">
                        <a:lnSpc>
                          <a:spcPts val="251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Overpass"/>
                          <a:ea typeface="Overpass"/>
                          <a:cs typeface="Overpass"/>
                          <a:sym typeface="Overpass"/>
                        </a:rPr>
                        <a:t>27,500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Overpass"/>
                          <a:ea typeface="Overpass"/>
                          <a:cs typeface="Overpass"/>
                          <a:sym typeface="Overpass"/>
                        </a:rPr>
                        <a:t>Double by June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Overpass"/>
                          <a:ea typeface="Overpass"/>
                          <a:cs typeface="Overpass"/>
                          <a:sym typeface="Overpass"/>
                        </a:rPr>
                        <a:t>📈 In Progress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97528">
                <a:tc>
                  <a:txBody>
                    <a:bodyPr anchor="t" rtlCol="false"/>
                    <a:lstStyle/>
                    <a:p>
                      <a:pPr algn="ctr">
                        <a:lnSpc>
                          <a:spcPts val="2519"/>
                        </a:lnSpc>
                        <a:defRPr/>
                      </a:pPr>
                      <a:r>
                        <a:rPr lang="en-US" sz="1799">
                          <a:solidFill>
                            <a:srgbClr val="000000"/>
                          </a:solidFill>
                          <a:latin typeface="Overpass"/>
                          <a:ea typeface="Overpass"/>
                          <a:cs typeface="Overpass"/>
                          <a:sym typeface="Overpass"/>
                        </a:rPr>
                        <a:t>Engagements</a:t>
                      </a:r>
                      <a:endParaRPr lang="en-US" sz="1100"/>
                    </a:p>
                    <a:p>
                      <a:pPr algn="ctr">
                        <a:lnSpc>
                          <a:spcPts val="2519"/>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Overpass"/>
                          <a:ea typeface="Overpass"/>
                          <a:cs typeface="Overpass"/>
                          <a:sym typeface="Overpass"/>
                        </a:rPr>
                        <a:t>1700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Overpass"/>
                          <a:ea typeface="Overpass"/>
                          <a:cs typeface="Overpass"/>
                          <a:sym typeface="Overpass"/>
                        </a:rPr>
                        <a:t>+30%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19"/>
                        </a:lnSpc>
                        <a:defRPr/>
                      </a:pPr>
                      <a:r>
                        <a:rPr lang="en-US" sz="1799">
                          <a:solidFill>
                            <a:srgbClr val="000000"/>
                          </a:solidFill>
                          <a:latin typeface="Overpass"/>
                          <a:ea typeface="Overpass"/>
                          <a:cs typeface="Overpass"/>
                          <a:sym typeface="Overpass"/>
                        </a:rPr>
                        <a:t>⏳ Moderate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5235922" y="546099"/>
            <a:ext cx="7816155" cy="784227"/>
          </a:xfrm>
          <a:prstGeom prst="rect">
            <a:avLst/>
          </a:prstGeom>
        </p:spPr>
        <p:txBody>
          <a:bodyPr anchor="t" rtlCol="false" tIns="0" lIns="0" bIns="0" rIns="0">
            <a:spAutoFit/>
          </a:bodyPr>
          <a:lstStyle/>
          <a:p>
            <a:pPr algn="ctr">
              <a:lnSpc>
                <a:spcPts val="5599"/>
              </a:lnSpc>
              <a:spcBef>
                <a:spcPct val="0"/>
              </a:spcBef>
            </a:pPr>
            <a:r>
              <a:rPr lang="en-US" sz="3999">
                <a:solidFill>
                  <a:srgbClr val="000000"/>
                </a:solidFill>
                <a:latin typeface="Overpass"/>
                <a:ea typeface="Overpass"/>
                <a:cs typeface="Overpass"/>
                <a:sym typeface="Overpass"/>
              </a:rPr>
              <a:t>Key Performance Indicators (KPIs)</a:t>
            </a:r>
          </a:p>
        </p:txBody>
      </p:sp>
      <p:sp>
        <p:nvSpPr>
          <p:cNvPr name="Freeform 4" id="4"/>
          <p:cNvSpPr/>
          <p:nvPr/>
        </p:nvSpPr>
        <p:spPr>
          <a:xfrm flipH="false" flipV="false" rot="0">
            <a:off x="8829115" y="66675"/>
            <a:ext cx="865307" cy="587784"/>
          </a:xfrm>
          <a:custGeom>
            <a:avLst/>
            <a:gdLst/>
            <a:ahLst/>
            <a:cxnLst/>
            <a:rect r="r" b="b" t="t" l="l"/>
            <a:pathLst>
              <a:path h="587784" w="865307">
                <a:moveTo>
                  <a:pt x="0" y="0"/>
                </a:moveTo>
                <a:lnTo>
                  <a:pt x="865307" y="0"/>
                </a:lnTo>
                <a:lnTo>
                  <a:pt x="865307" y="587784"/>
                </a:lnTo>
                <a:lnTo>
                  <a:pt x="0" y="587784"/>
                </a:lnTo>
                <a:lnTo>
                  <a:pt x="0" y="0"/>
                </a:lnTo>
                <a:close/>
              </a:path>
            </a:pathLst>
          </a:custGeom>
          <a:blipFill>
            <a:blip r:embed="rId2"/>
            <a:stretch>
              <a:fillRect l="0" t="-15011" r="0" b="-32203"/>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343704" y="865234"/>
            <a:ext cx="15542859" cy="502920"/>
          </a:xfrm>
          <a:prstGeom prst="rect">
            <a:avLst/>
          </a:prstGeom>
        </p:spPr>
        <p:txBody>
          <a:bodyPr anchor="t" rtlCol="false" tIns="0" lIns="0" bIns="0" rIns="0">
            <a:spAutoFit/>
          </a:bodyPr>
          <a:lstStyle/>
          <a:p>
            <a:pPr algn="l" marL="0" indent="0" lvl="0">
              <a:lnSpc>
                <a:spcPts val="3960"/>
              </a:lnSpc>
              <a:spcBef>
                <a:spcPct val="0"/>
              </a:spcBef>
            </a:pPr>
            <a:r>
              <a:rPr lang="en-US" b="true" sz="3600">
                <a:solidFill>
                  <a:srgbClr val="000000"/>
                </a:solidFill>
                <a:latin typeface="Ruda Heavy"/>
                <a:ea typeface="Ruda Heavy"/>
                <a:cs typeface="Ruda Heavy"/>
                <a:sym typeface="Ruda Heavy"/>
              </a:rPr>
              <a:t>🔢 Section 2: Defined KPIs (Key Performance Indicators)</a:t>
            </a:r>
          </a:p>
        </p:txBody>
      </p:sp>
      <p:sp>
        <p:nvSpPr>
          <p:cNvPr name="Freeform 3" id="3"/>
          <p:cNvSpPr/>
          <p:nvPr/>
        </p:nvSpPr>
        <p:spPr>
          <a:xfrm flipH="false" flipV="false" rot="0">
            <a:off x="-358193" y="5703359"/>
            <a:ext cx="10425123" cy="10425123"/>
          </a:xfrm>
          <a:custGeom>
            <a:avLst/>
            <a:gdLst/>
            <a:ahLst/>
            <a:cxnLst/>
            <a:rect r="r" b="b" t="t" l="l"/>
            <a:pathLst>
              <a:path h="10425123" w="10425123">
                <a:moveTo>
                  <a:pt x="0" y="0"/>
                </a:moveTo>
                <a:lnTo>
                  <a:pt x="10425122" y="0"/>
                </a:lnTo>
                <a:lnTo>
                  <a:pt x="10425122" y="10425122"/>
                </a:lnTo>
                <a:lnTo>
                  <a:pt x="0" y="104251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496452" y="9774083"/>
            <a:ext cx="17071527" cy="0"/>
          </a:xfrm>
          <a:prstGeom prst="line">
            <a:avLst/>
          </a:prstGeom>
          <a:ln cap="flat" w="9525">
            <a:solidFill>
              <a:srgbClr val="000000"/>
            </a:solidFill>
            <a:prstDash val="solid"/>
            <a:headEnd type="none" len="sm" w="sm"/>
            <a:tailEnd type="none" len="sm" w="sm"/>
          </a:ln>
        </p:spPr>
      </p:sp>
      <p:grpSp>
        <p:nvGrpSpPr>
          <p:cNvPr name="Group 5" id="5"/>
          <p:cNvGrpSpPr/>
          <p:nvPr/>
        </p:nvGrpSpPr>
        <p:grpSpPr>
          <a:xfrm rot="0">
            <a:off x="9525857" y="-5595418"/>
            <a:ext cx="14163530" cy="10368965"/>
            <a:chOff x="0" y="0"/>
            <a:chExt cx="18884707" cy="13825286"/>
          </a:xfrm>
        </p:grpSpPr>
        <p:sp>
          <p:nvSpPr>
            <p:cNvPr name="Freeform 6" id="6"/>
            <p:cNvSpPr/>
            <p:nvPr/>
          </p:nvSpPr>
          <p:spPr>
            <a:xfrm flipH="false" flipV="false" rot="0">
              <a:off x="0" y="0"/>
              <a:ext cx="12016967" cy="12016967"/>
            </a:xfrm>
            <a:custGeom>
              <a:avLst/>
              <a:gdLst/>
              <a:ahLst/>
              <a:cxnLst/>
              <a:rect r="r" b="b" t="t" l="l"/>
              <a:pathLst>
                <a:path h="12016967" w="12016967">
                  <a:moveTo>
                    <a:pt x="0" y="0"/>
                  </a:moveTo>
                  <a:lnTo>
                    <a:pt x="12016967" y="0"/>
                  </a:lnTo>
                  <a:lnTo>
                    <a:pt x="12016967" y="12016967"/>
                  </a:lnTo>
                  <a:lnTo>
                    <a:pt x="0" y="1201696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6217082" y="1157661"/>
              <a:ext cx="12667625" cy="12667625"/>
            </a:xfrm>
            <a:custGeom>
              <a:avLst/>
              <a:gdLst/>
              <a:ahLst/>
              <a:cxnLst/>
              <a:rect r="r" b="b" t="t" l="l"/>
              <a:pathLst>
                <a:path h="12667625" w="12667625">
                  <a:moveTo>
                    <a:pt x="0" y="0"/>
                  </a:moveTo>
                  <a:lnTo>
                    <a:pt x="12667625" y="0"/>
                  </a:lnTo>
                  <a:lnTo>
                    <a:pt x="12667625" y="12667625"/>
                  </a:lnTo>
                  <a:lnTo>
                    <a:pt x="0" y="1266762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AutoShape 8" id="8"/>
          <p:cNvSpPr/>
          <p:nvPr/>
        </p:nvSpPr>
        <p:spPr>
          <a:xfrm rot="0">
            <a:off x="496452" y="555111"/>
            <a:ext cx="17071527" cy="0"/>
          </a:xfrm>
          <a:prstGeom prst="line">
            <a:avLst/>
          </a:prstGeom>
          <a:ln cap="flat" w="9525">
            <a:solidFill>
              <a:srgbClr val="000000"/>
            </a:solidFill>
            <a:prstDash val="solid"/>
            <a:headEnd type="none" len="sm" w="sm"/>
            <a:tailEnd type="none" len="sm" w="sm"/>
          </a:ln>
        </p:spPr>
      </p:sp>
      <p:sp>
        <p:nvSpPr>
          <p:cNvPr name="AutoShape 9" id="9"/>
          <p:cNvSpPr/>
          <p:nvPr/>
        </p:nvSpPr>
        <p:spPr>
          <a:xfrm rot="0">
            <a:off x="4854368" y="1472929"/>
            <a:ext cx="12713611" cy="0"/>
          </a:xfrm>
          <a:prstGeom prst="line">
            <a:avLst/>
          </a:prstGeom>
          <a:ln cap="flat" w="9525">
            <a:solidFill>
              <a:srgbClr val="000000"/>
            </a:solidFill>
            <a:prstDash val="solid"/>
            <a:headEnd type="none" len="sm" w="sm"/>
            <a:tailEnd type="none" len="sm" w="sm"/>
          </a:ln>
        </p:spPr>
      </p:sp>
      <p:sp>
        <p:nvSpPr>
          <p:cNvPr name="TextBox 10" id="10"/>
          <p:cNvSpPr txBox="true"/>
          <p:nvPr/>
        </p:nvSpPr>
        <p:spPr>
          <a:xfrm rot="0">
            <a:off x="5509238" y="2197308"/>
            <a:ext cx="2649686" cy="769620"/>
          </a:xfrm>
          <a:prstGeom prst="rect">
            <a:avLst/>
          </a:prstGeom>
        </p:spPr>
        <p:txBody>
          <a:bodyPr anchor="t" rtlCol="false" tIns="0" lIns="0" bIns="0" rIns="0">
            <a:spAutoFit/>
          </a:bodyPr>
          <a:lstStyle/>
          <a:p>
            <a:pPr algn="l">
              <a:lnSpc>
                <a:spcPts val="3119"/>
              </a:lnSpc>
            </a:pPr>
            <a:r>
              <a:rPr lang="en-US" sz="2399" b="true">
                <a:solidFill>
                  <a:srgbClr val="000000"/>
                </a:solidFill>
                <a:latin typeface="Ruda Bold"/>
                <a:ea typeface="Ruda Bold"/>
                <a:cs typeface="Ruda Bold"/>
                <a:sym typeface="Ruda Bold"/>
              </a:rPr>
              <a:t>KPI</a:t>
            </a:r>
          </a:p>
          <a:p>
            <a:pPr algn="l" marL="0" indent="0" lvl="0">
              <a:lnSpc>
                <a:spcPts val="3119"/>
              </a:lnSpc>
            </a:pPr>
          </a:p>
        </p:txBody>
      </p:sp>
      <p:sp>
        <p:nvSpPr>
          <p:cNvPr name="TextBox 11" id="11"/>
          <p:cNvSpPr txBox="true"/>
          <p:nvPr/>
        </p:nvSpPr>
        <p:spPr>
          <a:xfrm rot="0">
            <a:off x="9525857" y="2008238"/>
            <a:ext cx="2649686" cy="769620"/>
          </a:xfrm>
          <a:prstGeom prst="rect">
            <a:avLst/>
          </a:prstGeom>
        </p:spPr>
        <p:txBody>
          <a:bodyPr anchor="t" rtlCol="false" tIns="0" lIns="0" bIns="0" rIns="0">
            <a:spAutoFit/>
          </a:bodyPr>
          <a:lstStyle/>
          <a:p>
            <a:pPr algn="l">
              <a:lnSpc>
                <a:spcPts val="3119"/>
              </a:lnSpc>
            </a:pPr>
            <a:r>
              <a:rPr lang="en-US" sz="2399" b="true">
                <a:solidFill>
                  <a:srgbClr val="000000"/>
                </a:solidFill>
                <a:latin typeface="Ruda Bold"/>
                <a:ea typeface="Ruda Bold"/>
                <a:cs typeface="Ruda Bold"/>
                <a:sym typeface="Ruda Bold"/>
              </a:rPr>
              <a:t>Time Frame</a:t>
            </a:r>
          </a:p>
          <a:p>
            <a:pPr algn="l" marL="0" indent="0" lvl="0">
              <a:lnSpc>
                <a:spcPts val="3119"/>
              </a:lnSpc>
            </a:pPr>
          </a:p>
        </p:txBody>
      </p:sp>
      <p:sp>
        <p:nvSpPr>
          <p:cNvPr name="TextBox 12" id="12"/>
          <p:cNvSpPr txBox="true"/>
          <p:nvPr/>
        </p:nvSpPr>
        <p:spPr>
          <a:xfrm rot="0">
            <a:off x="13778428" y="2087771"/>
            <a:ext cx="2649686" cy="769620"/>
          </a:xfrm>
          <a:prstGeom prst="rect">
            <a:avLst/>
          </a:prstGeom>
        </p:spPr>
        <p:txBody>
          <a:bodyPr anchor="t" rtlCol="false" tIns="0" lIns="0" bIns="0" rIns="0">
            <a:spAutoFit/>
          </a:bodyPr>
          <a:lstStyle/>
          <a:p>
            <a:pPr algn="l">
              <a:lnSpc>
                <a:spcPts val="3119"/>
              </a:lnSpc>
            </a:pPr>
            <a:r>
              <a:rPr lang="en-US" sz="2399" b="true">
                <a:solidFill>
                  <a:srgbClr val="000000"/>
                </a:solidFill>
                <a:latin typeface="Ruda Bold"/>
                <a:ea typeface="Ruda Bold"/>
                <a:cs typeface="Ruda Bold"/>
                <a:sym typeface="Ruda Bold"/>
              </a:rPr>
              <a:t>Goal Description</a:t>
            </a:r>
          </a:p>
          <a:p>
            <a:pPr algn="l" marL="0" indent="0" lvl="0">
              <a:lnSpc>
                <a:spcPts val="3119"/>
              </a:lnSpc>
            </a:pPr>
          </a:p>
        </p:txBody>
      </p:sp>
      <p:sp>
        <p:nvSpPr>
          <p:cNvPr name="TextBox 13" id="13"/>
          <p:cNvSpPr txBox="true"/>
          <p:nvPr/>
        </p:nvSpPr>
        <p:spPr>
          <a:xfrm rot="0">
            <a:off x="5148662" y="3236967"/>
            <a:ext cx="2649686" cy="668656"/>
          </a:xfrm>
          <a:prstGeom prst="rect">
            <a:avLst/>
          </a:prstGeom>
        </p:spPr>
        <p:txBody>
          <a:bodyPr anchor="t" rtlCol="false" tIns="0" lIns="0" bIns="0" rIns="0">
            <a:spAutoFit/>
          </a:bodyPr>
          <a:lstStyle/>
          <a:p>
            <a:pPr algn="l" marL="0" indent="0" lvl="0">
              <a:lnSpc>
                <a:spcPts val="2519"/>
              </a:lnSpc>
              <a:spcBef>
                <a:spcPct val="0"/>
              </a:spcBef>
            </a:pPr>
            <a:r>
              <a:rPr lang="en-US" sz="1799" strike="noStrike" u="none">
                <a:solidFill>
                  <a:srgbClr val="000000"/>
                </a:solidFill>
                <a:latin typeface="Overpass"/>
                <a:ea typeface="Overpass"/>
                <a:cs typeface="Overpass"/>
                <a:sym typeface="Overpass"/>
              </a:rPr>
              <a:t>Increase in page followers</a:t>
            </a:r>
          </a:p>
        </p:txBody>
      </p:sp>
      <p:sp>
        <p:nvSpPr>
          <p:cNvPr name="TextBox 14" id="14"/>
          <p:cNvSpPr txBox="true"/>
          <p:nvPr/>
        </p:nvSpPr>
        <p:spPr>
          <a:xfrm rot="0">
            <a:off x="5148662" y="4930539"/>
            <a:ext cx="2649686" cy="982981"/>
          </a:xfrm>
          <a:prstGeom prst="rect">
            <a:avLst/>
          </a:prstGeom>
        </p:spPr>
        <p:txBody>
          <a:bodyPr anchor="t" rtlCol="false" tIns="0" lIns="0" bIns="0" rIns="0">
            <a:spAutoFit/>
          </a:bodyPr>
          <a:lstStyle/>
          <a:p>
            <a:pPr algn="l" marL="0" indent="0" lvl="0">
              <a:lnSpc>
                <a:spcPts val="2519"/>
              </a:lnSpc>
              <a:spcBef>
                <a:spcPct val="0"/>
              </a:spcBef>
            </a:pPr>
            <a:r>
              <a:rPr lang="en-US" sz="1799" strike="noStrike" u="none">
                <a:solidFill>
                  <a:srgbClr val="000000"/>
                </a:solidFill>
                <a:latin typeface="Overpass"/>
                <a:ea typeface="Overpass"/>
                <a:cs typeface="Overpass"/>
                <a:sym typeface="Overpass"/>
              </a:rPr>
              <a:t>Average engagement per post</a:t>
            </a:r>
          </a:p>
          <a:p>
            <a:pPr algn="l" marL="0" indent="0" lvl="0">
              <a:lnSpc>
                <a:spcPts val="2519"/>
              </a:lnSpc>
              <a:spcBef>
                <a:spcPct val="0"/>
              </a:spcBef>
            </a:pPr>
          </a:p>
        </p:txBody>
      </p:sp>
      <p:sp>
        <p:nvSpPr>
          <p:cNvPr name="TextBox 15" id="15"/>
          <p:cNvSpPr txBox="true"/>
          <p:nvPr/>
        </p:nvSpPr>
        <p:spPr>
          <a:xfrm rot="0">
            <a:off x="5148662" y="6624110"/>
            <a:ext cx="2649686" cy="982981"/>
          </a:xfrm>
          <a:prstGeom prst="rect">
            <a:avLst/>
          </a:prstGeom>
        </p:spPr>
        <p:txBody>
          <a:bodyPr anchor="t" rtlCol="false" tIns="0" lIns="0" bIns="0" rIns="0">
            <a:spAutoFit/>
          </a:bodyPr>
          <a:lstStyle/>
          <a:p>
            <a:pPr algn="l">
              <a:lnSpc>
                <a:spcPts val="2519"/>
              </a:lnSpc>
            </a:pPr>
            <a:r>
              <a:rPr lang="en-US" sz="1799">
                <a:solidFill>
                  <a:srgbClr val="000000"/>
                </a:solidFill>
                <a:latin typeface="Overpass"/>
                <a:ea typeface="Overpass"/>
                <a:cs typeface="Overpass"/>
                <a:sym typeface="Overpass"/>
              </a:rPr>
              <a:t>Leads generated via social</a:t>
            </a:r>
          </a:p>
          <a:p>
            <a:pPr algn="l">
              <a:lnSpc>
                <a:spcPts val="2519"/>
              </a:lnSpc>
            </a:pPr>
          </a:p>
        </p:txBody>
      </p:sp>
      <p:sp>
        <p:nvSpPr>
          <p:cNvPr name="TextBox 16" id="16"/>
          <p:cNvSpPr txBox="true"/>
          <p:nvPr/>
        </p:nvSpPr>
        <p:spPr>
          <a:xfrm rot="0">
            <a:off x="5148662" y="8327206"/>
            <a:ext cx="2649686" cy="918846"/>
          </a:xfrm>
          <a:prstGeom prst="rect">
            <a:avLst/>
          </a:prstGeom>
        </p:spPr>
        <p:txBody>
          <a:bodyPr anchor="t" rtlCol="false" tIns="0" lIns="0" bIns="0" rIns="0">
            <a:spAutoFit/>
          </a:bodyPr>
          <a:lstStyle/>
          <a:p>
            <a:pPr algn="l">
              <a:lnSpc>
                <a:spcPts val="2379"/>
              </a:lnSpc>
            </a:pPr>
            <a:r>
              <a:rPr lang="en-US" sz="1699">
                <a:solidFill>
                  <a:srgbClr val="000000"/>
                </a:solidFill>
                <a:latin typeface="Overpass"/>
                <a:ea typeface="Overpass"/>
                <a:cs typeface="Overpass"/>
                <a:sym typeface="Overpass"/>
              </a:rPr>
              <a:t>Website traffic from Facebook</a:t>
            </a:r>
          </a:p>
          <a:p>
            <a:pPr algn="l">
              <a:lnSpc>
                <a:spcPts val="2379"/>
              </a:lnSpc>
            </a:pPr>
          </a:p>
        </p:txBody>
      </p:sp>
      <p:sp>
        <p:nvSpPr>
          <p:cNvPr name="TextBox 17" id="17"/>
          <p:cNvSpPr txBox="true"/>
          <p:nvPr/>
        </p:nvSpPr>
        <p:spPr>
          <a:xfrm rot="0">
            <a:off x="14609614" y="3276632"/>
            <a:ext cx="2649686" cy="668656"/>
          </a:xfrm>
          <a:prstGeom prst="rect">
            <a:avLst/>
          </a:prstGeom>
        </p:spPr>
        <p:txBody>
          <a:bodyPr anchor="t" rtlCol="false" tIns="0" lIns="0" bIns="0" rIns="0">
            <a:spAutoFit/>
          </a:bodyPr>
          <a:lstStyle/>
          <a:p>
            <a:pPr algn="l">
              <a:lnSpc>
                <a:spcPts val="2519"/>
              </a:lnSpc>
            </a:pPr>
            <a:r>
              <a:rPr lang="en-US" sz="1799">
                <a:solidFill>
                  <a:srgbClr val="000000"/>
                </a:solidFill>
                <a:latin typeface="Overpass"/>
                <a:ea typeface="Overpass"/>
                <a:cs typeface="Overpass"/>
                <a:sym typeface="Overpass"/>
              </a:rPr>
              <a:t>Gain +14 followers in 30 days</a:t>
            </a:r>
          </a:p>
        </p:txBody>
      </p:sp>
      <p:sp>
        <p:nvSpPr>
          <p:cNvPr name="TextBox 18" id="18"/>
          <p:cNvSpPr txBox="true"/>
          <p:nvPr/>
        </p:nvSpPr>
        <p:spPr>
          <a:xfrm rot="0">
            <a:off x="14609614" y="4930539"/>
            <a:ext cx="2649686" cy="668656"/>
          </a:xfrm>
          <a:prstGeom prst="rect">
            <a:avLst/>
          </a:prstGeom>
        </p:spPr>
        <p:txBody>
          <a:bodyPr anchor="t" rtlCol="false" tIns="0" lIns="0" bIns="0" rIns="0">
            <a:spAutoFit/>
          </a:bodyPr>
          <a:lstStyle/>
          <a:p>
            <a:pPr algn="l" marL="0" indent="0" lvl="0">
              <a:lnSpc>
                <a:spcPts val="2519"/>
              </a:lnSpc>
              <a:spcBef>
                <a:spcPct val="0"/>
              </a:spcBef>
            </a:pPr>
            <a:r>
              <a:rPr lang="en-US" sz="1799" strike="noStrike" u="none">
                <a:solidFill>
                  <a:srgbClr val="000000"/>
                </a:solidFill>
                <a:latin typeface="Overpass"/>
                <a:ea typeface="Overpass"/>
                <a:cs typeface="Overpass"/>
                <a:sym typeface="Overpass"/>
              </a:rPr>
              <a:t>Achieve minimum 10 interactions per post</a:t>
            </a:r>
          </a:p>
        </p:txBody>
      </p:sp>
      <p:sp>
        <p:nvSpPr>
          <p:cNvPr name="TextBox 19" id="19"/>
          <p:cNvSpPr txBox="true"/>
          <p:nvPr/>
        </p:nvSpPr>
        <p:spPr>
          <a:xfrm rot="0">
            <a:off x="14609614" y="6586825"/>
            <a:ext cx="2649686" cy="1297306"/>
          </a:xfrm>
          <a:prstGeom prst="rect">
            <a:avLst/>
          </a:prstGeom>
        </p:spPr>
        <p:txBody>
          <a:bodyPr anchor="t" rtlCol="false" tIns="0" lIns="0" bIns="0" rIns="0">
            <a:spAutoFit/>
          </a:bodyPr>
          <a:lstStyle/>
          <a:p>
            <a:pPr algn="l">
              <a:lnSpc>
                <a:spcPts val="2519"/>
              </a:lnSpc>
            </a:pPr>
            <a:r>
              <a:rPr lang="en-US" sz="1799">
                <a:solidFill>
                  <a:srgbClr val="000000"/>
                </a:solidFill>
                <a:latin typeface="Overpass"/>
                <a:ea typeface="Overpass"/>
                <a:cs typeface="Overpass"/>
                <a:sym typeface="Overpass"/>
              </a:rPr>
              <a:t>Generate 50 form submissions from campaigns</a:t>
            </a:r>
          </a:p>
          <a:p>
            <a:pPr algn="l">
              <a:lnSpc>
                <a:spcPts val="2519"/>
              </a:lnSpc>
            </a:pPr>
          </a:p>
        </p:txBody>
      </p:sp>
      <p:sp>
        <p:nvSpPr>
          <p:cNvPr name="TextBox 20" id="20"/>
          <p:cNvSpPr txBox="true"/>
          <p:nvPr/>
        </p:nvSpPr>
        <p:spPr>
          <a:xfrm rot="0">
            <a:off x="9525857" y="3236967"/>
            <a:ext cx="2649686" cy="668656"/>
          </a:xfrm>
          <a:prstGeom prst="rect">
            <a:avLst/>
          </a:prstGeom>
        </p:spPr>
        <p:txBody>
          <a:bodyPr anchor="t" rtlCol="false" tIns="0" lIns="0" bIns="0" rIns="0">
            <a:spAutoFit/>
          </a:bodyPr>
          <a:lstStyle/>
          <a:p>
            <a:pPr algn="l" marL="0" indent="0" lvl="0">
              <a:lnSpc>
                <a:spcPts val="2519"/>
              </a:lnSpc>
              <a:spcBef>
                <a:spcPct val="0"/>
              </a:spcBef>
            </a:pPr>
            <a:r>
              <a:rPr lang="en-US" sz="1799" strike="noStrike" u="none">
                <a:solidFill>
                  <a:srgbClr val="000000"/>
                </a:solidFill>
                <a:latin typeface="Overpass"/>
                <a:ea typeface="Overpass"/>
                <a:cs typeface="Overpass"/>
                <a:sym typeface="Overpass"/>
              </a:rPr>
              <a:t>Monthly</a:t>
            </a:r>
          </a:p>
          <a:p>
            <a:pPr algn="l" marL="0" indent="0" lvl="0">
              <a:lnSpc>
                <a:spcPts val="2519"/>
              </a:lnSpc>
              <a:spcBef>
                <a:spcPct val="0"/>
              </a:spcBef>
            </a:pPr>
          </a:p>
        </p:txBody>
      </p:sp>
      <p:sp>
        <p:nvSpPr>
          <p:cNvPr name="TextBox 21" id="21"/>
          <p:cNvSpPr txBox="true"/>
          <p:nvPr/>
        </p:nvSpPr>
        <p:spPr>
          <a:xfrm rot="0">
            <a:off x="9730048" y="5025154"/>
            <a:ext cx="2649686" cy="668656"/>
          </a:xfrm>
          <a:prstGeom prst="rect">
            <a:avLst/>
          </a:prstGeom>
        </p:spPr>
        <p:txBody>
          <a:bodyPr anchor="t" rtlCol="false" tIns="0" lIns="0" bIns="0" rIns="0">
            <a:spAutoFit/>
          </a:bodyPr>
          <a:lstStyle/>
          <a:p>
            <a:pPr algn="l" marL="0" indent="0" lvl="0">
              <a:lnSpc>
                <a:spcPts val="2519"/>
              </a:lnSpc>
              <a:spcBef>
                <a:spcPct val="0"/>
              </a:spcBef>
            </a:pPr>
            <a:r>
              <a:rPr lang="en-US" sz="1799" strike="noStrike" u="none">
                <a:solidFill>
                  <a:srgbClr val="000000"/>
                </a:solidFill>
                <a:latin typeface="Overpass"/>
                <a:ea typeface="Overpass"/>
                <a:cs typeface="Overpass"/>
                <a:sym typeface="Overpass"/>
              </a:rPr>
              <a:t>Weekly</a:t>
            </a:r>
          </a:p>
          <a:p>
            <a:pPr algn="l" marL="0" indent="0" lvl="0">
              <a:lnSpc>
                <a:spcPts val="2519"/>
              </a:lnSpc>
              <a:spcBef>
                <a:spcPct val="0"/>
              </a:spcBef>
            </a:pPr>
          </a:p>
        </p:txBody>
      </p:sp>
      <p:sp>
        <p:nvSpPr>
          <p:cNvPr name="TextBox 22" id="22"/>
          <p:cNvSpPr txBox="true"/>
          <p:nvPr/>
        </p:nvSpPr>
        <p:spPr>
          <a:xfrm rot="0">
            <a:off x="9525857" y="6586825"/>
            <a:ext cx="2649686" cy="668656"/>
          </a:xfrm>
          <a:prstGeom prst="rect">
            <a:avLst/>
          </a:prstGeom>
        </p:spPr>
        <p:txBody>
          <a:bodyPr anchor="t" rtlCol="false" tIns="0" lIns="0" bIns="0" rIns="0">
            <a:spAutoFit/>
          </a:bodyPr>
          <a:lstStyle/>
          <a:p>
            <a:pPr algn="l">
              <a:lnSpc>
                <a:spcPts val="2519"/>
              </a:lnSpc>
            </a:pPr>
            <a:r>
              <a:rPr lang="en-US" sz="1799">
                <a:solidFill>
                  <a:srgbClr val="000000"/>
                </a:solidFill>
                <a:latin typeface="Overpass"/>
                <a:ea typeface="Overpass"/>
                <a:cs typeface="Overpass"/>
                <a:sym typeface="Overpass"/>
              </a:rPr>
              <a:t>Campaign-based</a:t>
            </a:r>
          </a:p>
          <a:p>
            <a:pPr algn="l">
              <a:lnSpc>
                <a:spcPts val="2519"/>
              </a:lnSpc>
            </a:pPr>
          </a:p>
        </p:txBody>
      </p:sp>
      <p:sp>
        <p:nvSpPr>
          <p:cNvPr name="TextBox 23" id="23"/>
          <p:cNvSpPr txBox="true"/>
          <p:nvPr/>
        </p:nvSpPr>
        <p:spPr>
          <a:xfrm rot="0">
            <a:off x="10033478" y="8412296"/>
            <a:ext cx="2649686" cy="668656"/>
          </a:xfrm>
          <a:prstGeom prst="rect">
            <a:avLst/>
          </a:prstGeom>
        </p:spPr>
        <p:txBody>
          <a:bodyPr anchor="t" rtlCol="false" tIns="0" lIns="0" bIns="0" rIns="0">
            <a:spAutoFit/>
          </a:bodyPr>
          <a:lstStyle/>
          <a:p>
            <a:pPr algn="l">
              <a:lnSpc>
                <a:spcPts val="2519"/>
              </a:lnSpc>
            </a:pPr>
            <a:r>
              <a:rPr lang="en-US" sz="1799">
                <a:solidFill>
                  <a:srgbClr val="000000"/>
                </a:solidFill>
                <a:latin typeface="Overpass"/>
                <a:ea typeface="Overpass"/>
                <a:cs typeface="Overpass"/>
                <a:sym typeface="Overpass"/>
              </a:rPr>
              <a:t>Monthly</a:t>
            </a:r>
          </a:p>
          <a:p>
            <a:pPr algn="l">
              <a:lnSpc>
                <a:spcPts val="2519"/>
              </a:lnSpc>
            </a:pPr>
          </a:p>
        </p:txBody>
      </p:sp>
      <p:sp>
        <p:nvSpPr>
          <p:cNvPr name="TextBox 24" id="24"/>
          <p:cNvSpPr txBox="true"/>
          <p:nvPr/>
        </p:nvSpPr>
        <p:spPr>
          <a:xfrm rot="0">
            <a:off x="14918294" y="8317681"/>
            <a:ext cx="2649686" cy="354331"/>
          </a:xfrm>
          <a:prstGeom prst="rect">
            <a:avLst/>
          </a:prstGeom>
        </p:spPr>
        <p:txBody>
          <a:bodyPr anchor="t" rtlCol="false" tIns="0" lIns="0" bIns="0" rIns="0">
            <a:spAutoFit/>
          </a:bodyPr>
          <a:lstStyle/>
          <a:p>
            <a:pPr algn="l">
              <a:lnSpc>
                <a:spcPts val="2519"/>
              </a:lnSpc>
            </a:pPr>
            <a:r>
              <a:rPr lang="en-US" sz="1799">
                <a:solidFill>
                  <a:srgbClr val="000000"/>
                </a:solidFill>
                <a:latin typeface="Overpass"/>
                <a:ea typeface="Overpass"/>
                <a:cs typeface="Overpass"/>
                <a:sym typeface="Overpass"/>
              </a:rPr>
              <a:t>27.4K</a:t>
            </a:r>
          </a:p>
        </p:txBody>
      </p:sp>
      <p:sp>
        <p:nvSpPr>
          <p:cNvPr name="AutoShape 25" id="25"/>
          <p:cNvSpPr/>
          <p:nvPr/>
        </p:nvSpPr>
        <p:spPr>
          <a:xfrm rot="0">
            <a:off x="477402" y="2962166"/>
            <a:ext cx="17090577" cy="0"/>
          </a:xfrm>
          <a:prstGeom prst="line">
            <a:avLst/>
          </a:prstGeom>
          <a:ln cap="flat" w="9525">
            <a:solidFill>
              <a:srgbClr val="000000"/>
            </a:solidFill>
            <a:prstDash val="solid"/>
            <a:headEnd type="none" len="sm" w="sm"/>
            <a:tailEnd type="none" len="sm" w="sm"/>
          </a:ln>
        </p:spPr>
      </p:sp>
      <p:sp>
        <p:nvSpPr>
          <p:cNvPr name="AutoShape 26" id="26"/>
          <p:cNvSpPr/>
          <p:nvPr/>
        </p:nvSpPr>
        <p:spPr>
          <a:xfrm rot="0">
            <a:off x="477402" y="4655737"/>
            <a:ext cx="17090577" cy="0"/>
          </a:xfrm>
          <a:prstGeom prst="line">
            <a:avLst/>
          </a:prstGeom>
          <a:ln cap="flat" w="9525">
            <a:solidFill>
              <a:srgbClr val="000000"/>
            </a:solidFill>
            <a:prstDash val="solid"/>
            <a:headEnd type="none" len="sm" w="sm"/>
            <a:tailEnd type="none" len="sm" w="sm"/>
          </a:ln>
        </p:spPr>
      </p:sp>
      <p:sp>
        <p:nvSpPr>
          <p:cNvPr name="AutoShape 27" id="27"/>
          <p:cNvSpPr/>
          <p:nvPr/>
        </p:nvSpPr>
        <p:spPr>
          <a:xfrm rot="0">
            <a:off x="477402" y="6349309"/>
            <a:ext cx="17090577" cy="0"/>
          </a:xfrm>
          <a:prstGeom prst="line">
            <a:avLst/>
          </a:prstGeom>
          <a:ln cap="flat" w="9525">
            <a:solidFill>
              <a:srgbClr val="000000"/>
            </a:solidFill>
            <a:prstDash val="solid"/>
            <a:headEnd type="none" len="sm" w="sm"/>
            <a:tailEnd type="none" len="sm" w="sm"/>
          </a:ln>
        </p:spPr>
      </p:sp>
      <p:sp>
        <p:nvSpPr>
          <p:cNvPr name="AutoShape 28" id="28"/>
          <p:cNvSpPr/>
          <p:nvPr/>
        </p:nvSpPr>
        <p:spPr>
          <a:xfrm rot="0">
            <a:off x="477402" y="8042880"/>
            <a:ext cx="17090577" cy="0"/>
          </a:xfrm>
          <a:prstGeom prst="line">
            <a:avLst/>
          </a:prstGeom>
          <a:ln cap="flat" w="9525">
            <a:solidFill>
              <a:srgbClr val="000000"/>
            </a:solidFill>
            <a:prstDash val="solid"/>
            <a:headEnd type="none" len="sm" w="sm"/>
            <a:tailEnd type="none" len="sm" w="sm"/>
          </a:ln>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6290130" y="5055755"/>
            <a:ext cx="1814120" cy="2110976"/>
            <a:chOff x="0" y="0"/>
            <a:chExt cx="698500" cy="812800"/>
          </a:xfrm>
        </p:grpSpPr>
        <p:sp>
          <p:nvSpPr>
            <p:cNvPr name="Freeform 4" id="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19050" cap="sq">
              <a:solidFill>
                <a:srgbClr val="44A796"/>
              </a:solidFill>
              <a:prstDash val="solid"/>
              <a:miter/>
            </a:ln>
          </p:spPr>
        </p:sp>
        <p:sp>
          <p:nvSpPr>
            <p:cNvPr name="TextBox 5" id="5"/>
            <p:cNvSpPr txBox="true"/>
            <p:nvPr/>
          </p:nvSpPr>
          <p:spPr>
            <a:xfrm>
              <a:off x="0" y="101600"/>
              <a:ext cx="698500" cy="571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6" id="6"/>
          <p:cNvGrpSpPr/>
          <p:nvPr/>
        </p:nvGrpSpPr>
        <p:grpSpPr>
          <a:xfrm rot="0">
            <a:off x="10184443" y="5055755"/>
            <a:ext cx="1814120" cy="2110976"/>
            <a:chOff x="0" y="0"/>
            <a:chExt cx="698500" cy="812800"/>
          </a:xfrm>
        </p:grpSpPr>
        <p:sp>
          <p:nvSpPr>
            <p:cNvPr name="Freeform 7" id="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19050" cap="sq">
              <a:solidFill>
                <a:srgbClr val="DD8033"/>
              </a:solidFill>
              <a:prstDash val="solid"/>
              <a:miter/>
            </a:ln>
          </p:spPr>
        </p:sp>
        <p:sp>
          <p:nvSpPr>
            <p:cNvPr name="TextBox 8" id="8"/>
            <p:cNvSpPr txBox="true"/>
            <p:nvPr/>
          </p:nvSpPr>
          <p:spPr>
            <a:xfrm>
              <a:off x="0" y="101600"/>
              <a:ext cx="698500" cy="571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9" id="9"/>
          <p:cNvGrpSpPr/>
          <p:nvPr/>
        </p:nvGrpSpPr>
        <p:grpSpPr>
          <a:xfrm rot="0">
            <a:off x="7246373" y="3334850"/>
            <a:ext cx="1814120" cy="2110976"/>
            <a:chOff x="0" y="0"/>
            <a:chExt cx="698500" cy="812800"/>
          </a:xfrm>
        </p:grpSpPr>
        <p:sp>
          <p:nvSpPr>
            <p:cNvPr name="Freeform 10" id="1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19050" cap="sq">
              <a:solidFill>
                <a:srgbClr val="2C8BA9"/>
              </a:solidFill>
              <a:prstDash val="solid"/>
              <a:miter/>
            </a:ln>
          </p:spPr>
        </p:sp>
        <p:sp>
          <p:nvSpPr>
            <p:cNvPr name="TextBox 11" id="11"/>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7300094" y="3514331"/>
            <a:ext cx="1821303" cy="2161783"/>
          </a:xfrm>
          <a:custGeom>
            <a:avLst/>
            <a:gdLst/>
            <a:ahLst/>
            <a:cxnLst/>
            <a:rect r="r" b="b" t="t" l="l"/>
            <a:pathLst>
              <a:path h="2161783" w="1821303">
                <a:moveTo>
                  <a:pt x="0" y="0"/>
                </a:moveTo>
                <a:lnTo>
                  <a:pt x="1821302" y="0"/>
                </a:lnTo>
                <a:lnTo>
                  <a:pt x="1821302" y="2161784"/>
                </a:lnTo>
                <a:lnTo>
                  <a:pt x="0" y="2161784"/>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6389442" y="5270381"/>
            <a:ext cx="1821303" cy="2161783"/>
          </a:xfrm>
          <a:custGeom>
            <a:avLst/>
            <a:gdLst/>
            <a:ahLst/>
            <a:cxnLst/>
            <a:rect r="r" b="b" t="t" l="l"/>
            <a:pathLst>
              <a:path h="2161783" w="1821303">
                <a:moveTo>
                  <a:pt x="0" y="0"/>
                </a:moveTo>
                <a:lnTo>
                  <a:pt x="1821303" y="0"/>
                </a:lnTo>
                <a:lnTo>
                  <a:pt x="1821303" y="2161783"/>
                </a:lnTo>
                <a:lnTo>
                  <a:pt x="0" y="2161783"/>
                </a:lnTo>
                <a:lnTo>
                  <a:pt x="0" y="0"/>
                </a:lnTo>
                <a:close/>
              </a:path>
            </a:pathLst>
          </a:custGeom>
          <a:blipFill>
            <a:blip r:embed="rId5">
              <a:alphaModFix amt="25000"/>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7363015" y="6886398"/>
            <a:ext cx="1821303" cy="2161783"/>
          </a:xfrm>
          <a:custGeom>
            <a:avLst/>
            <a:gdLst/>
            <a:ahLst/>
            <a:cxnLst/>
            <a:rect r="r" b="b" t="t" l="l"/>
            <a:pathLst>
              <a:path h="2161783" w="1821303">
                <a:moveTo>
                  <a:pt x="0" y="0"/>
                </a:moveTo>
                <a:lnTo>
                  <a:pt x="1821303" y="0"/>
                </a:lnTo>
                <a:lnTo>
                  <a:pt x="1821303" y="2161784"/>
                </a:lnTo>
                <a:lnTo>
                  <a:pt x="0" y="2161784"/>
                </a:lnTo>
                <a:lnTo>
                  <a:pt x="0" y="0"/>
                </a:lnTo>
                <a:close/>
              </a:path>
            </a:pathLst>
          </a:custGeom>
          <a:blipFill>
            <a:blip r:embed="rId7">
              <a:alphaModFix amt="25000"/>
              <a:extLst>
                <a:ext uri="{96DAC541-7B7A-43D3-8B79-37D633B846F1}">
                  <asvg:svgBlip xmlns:asvg="http://schemas.microsoft.com/office/drawing/2016/SVG/main" r:embed="rId8"/>
                </a:ext>
              </a:extLst>
            </a:blip>
            <a:stretch>
              <a:fillRect l="0" t="0" r="0" b="0"/>
            </a:stretch>
          </a:blipFill>
        </p:spPr>
      </p:sp>
      <p:sp>
        <p:nvSpPr>
          <p:cNvPr name="Freeform 15" id="15"/>
          <p:cNvSpPr/>
          <p:nvPr/>
        </p:nvSpPr>
        <p:spPr>
          <a:xfrm flipH="false" flipV="false" rot="0">
            <a:off x="9273792" y="3485756"/>
            <a:ext cx="1821303" cy="2161783"/>
          </a:xfrm>
          <a:custGeom>
            <a:avLst/>
            <a:gdLst/>
            <a:ahLst/>
            <a:cxnLst/>
            <a:rect r="r" b="b" t="t" l="l"/>
            <a:pathLst>
              <a:path h="2161783" w="1821303">
                <a:moveTo>
                  <a:pt x="0" y="0"/>
                </a:moveTo>
                <a:lnTo>
                  <a:pt x="1821302" y="0"/>
                </a:lnTo>
                <a:lnTo>
                  <a:pt x="1821302" y="2161784"/>
                </a:lnTo>
                <a:lnTo>
                  <a:pt x="0" y="2161784"/>
                </a:lnTo>
                <a:lnTo>
                  <a:pt x="0" y="0"/>
                </a:lnTo>
                <a:close/>
              </a:path>
            </a:pathLst>
          </a:custGeom>
          <a:blipFill>
            <a:blip r:embed="rId9">
              <a:alphaModFix amt="25000"/>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10280550" y="5262123"/>
            <a:ext cx="1821303" cy="2161783"/>
          </a:xfrm>
          <a:custGeom>
            <a:avLst/>
            <a:gdLst/>
            <a:ahLst/>
            <a:cxnLst/>
            <a:rect r="r" b="b" t="t" l="l"/>
            <a:pathLst>
              <a:path h="2161783" w="1821303">
                <a:moveTo>
                  <a:pt x="0" y="0"/>
                </a:moveTo>
                <a:lnTo>
                  <a:pt x="1821303" y="0"/>
                </a:lnTo>
                <a:lnTo>
                  <a:pt x="1821303" y="2161783"/>
                </a:lnTo>
                <a:lnTo>
                  <a:pt x="0" y="2161783"/>
                </a:lnTo>
                <a:lnTo>
                  <a:pt x="0" y="0"/>
                </a:lnTo>
                <a:close/>
              </a:path>
            </a:pathLst>
          </a:custGeom>
          <a:blipFill>
            <a:blip r:embed="rId11">
              <a:alphaModFix amt="25000"/>
              <a:extLst>
                <a:ext uri="{96DAC541-7B7A-43D3-8B79-37D633B846F1}">
                  <asvg:svgBlip xmlns:asvg="http://schemas.microsoft.com/office/drawing/2016/SVG/main" r:embed="rId12"/>
                </a:ext>
              </a:extLst>
            </a:blip>
            <a:stretch>
              <a:fillRect l="0" t="0" r="0" b="0"/>
            </a:stretch>
          </a:blipFill>
        </p:spPr>
      </p:sp>
      <p:grpSp>
        <p:nvGrpSpPr>
          <p:cNvPr name="Group 17" id="17"/>
          <p:cNvGrpSpPr/>
          <p:nvPr/>
        </p:nvGrpSpPr>
        <p:grpSpPr>
          <a:xfrm rot="0">
            <a:off x="7342480" y="3446684"/>
            <a:ext cx="1621906" cy="1887308"/>
            <a:chOff x="0" y="0"/>
            <a:chExt cx="698500" cy="812800"/>
          </a:xfrm>
        </p:grpSpPr>
        <p:sp>
          <p:nvSpPr>
            <p:cNvPr name="Freeform 18" id="18"/>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18738C"/>
            </a:solidFill>
            <a:ln cap="sq">
              <a:noFill/>
              <a:prstDash val="solid"/>
              <a:miter/>
            </a:ln>
          </p:spPr>
        </p:sp>
        <p:sp>
          <p:nvSpPr>
            <p:cNvPr name="TextBox 19" id="19"/>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7242630" y="6769802"/>
            <a:ext cx="1814120" cy="2110976"/>
            <a:chOff x="0" y="0"/>
            <a:chExt cx="698500" cy="812800"/>
          </a:xfrm>
        </p:grpSpPr>
        <p:sp>
          <p:nvSpPr>
            <p:cNvPr name="Freeform 21" id="21"/>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19050" cap="sq">
              <a:solidFill>
                <a:srgbClr val="9CC147"/>
              </a:solidFill>
              <a:prstDash val="solid"/>
              <a:miter/>
            </a:ln>
          </p:spPr>
        </p:sp>
        <p:sp>
          <p:nvSpPr>
            <p:cNvPr name="TextBox 22" id="22"/>
            <p:cNvSpPr txBox="true"/>
            <p:nvPr/>
          </p:nvSpPr>
          <p:spPr>
            <a:xfrm>
              <a:off x="0" y="101600"/>
              <a:ext cx="698500" cy="571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23" id="23"/>
          <p:cNvGrpSpPr/>
          <p:nvPr/>
        </p:nvGrpSpPr>
        <p:grpSpPr>
          <a:xfrm rot="0">
            <a:off x="7342480" y="6876873"/>
            <a:ext cx="1621906" cy="1887308"/>
            <a:chOff x="0" y="0"/>
            <a:chExt cx="698500" cy="812800"/>
          </a:xfrm>
        </p:grpSpPr>
        <p:sp>
          <p:nvSpPr>
            <p:cNvPr name="Freeform 24" id="24"/>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9CC147"/>
            </a:solidFill>
            <a:ln cap="sq">
              <a:noFill/>
              <a:prstDash val="solid"/>
              <a:miter/>
            </a:ln>
          </p:spPr>
        </p:sp>
        <p:sp>
          <p:nvSpPr>
            <p:cNvPr name="TextBox 25" id="25"/>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6387164" y="5167589"/>
            <a:ext cx="1621906" cy="1887308"/>
            <a:chOff x="0" y="0"/>
            <a:chExt cx="698500" cy="812800"/>
          </a:xfrm>
        </p:grpSpPr>
        <p:sp>
          <p:nvSpPr>
            <p:cNvPr name="Freeform 27" id="27"/>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44A796"/>
            </a:solidFill>
            <a:ln cap="sq">
              <a:noFill/>
              <a:prstDash val="solid"/>
              <a:miter/>
            </a:ln>
          </p:spPr>
        </p:sp>
        <p:sp>
          <p:nvSpPr>
            <p:cNvPr name="TextBox 28" id="28"/>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29" id="29"/>
          <p:cNvGrpSpPr/>
          <p:nvPr/>
        </p:nvGrpSpPr>
        <p:grpSpPr>
          <a:xfrm rot="0">
            <a:off x="10280550" y="5167589"/>
            <a:ext cx="1621906" cy="1887308"/>
            <a:chOff x="0" y="0"/>
            <a:chExt cx="698500" cy="812800"/>
          </a:xfrm>
        </p:grpSpPr>
        <p:sp>
          <p:nvSpPr>
            <p:cNvPr name="Freeform 30" id="30"/>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DD8033"/>
            </a:solidFill>
            <a:ln cap="sq">
              <a:noFill/>
              <a:prstDash val="solid"/>
              <a:miter/>
            </a:ln>
          </p:spPr>
        </p:sp>
        <p:sp>
          <p:nvSpPr>
            <p:cNvPr name="TextBox 31" id="31"/>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9241468" y="3353900"/>
            <a:ext cx="1814120" cy="2110976"/>
            <a:chOff x="0" y="0"/>
            <a:chExt cx="698500" cy="812800"/>
          </a:xfrm>
        </p:grpSpPr>
        <p:sp>
          <p:nvSpPr>
            <p:cNvPr name="Freeform 33" id="3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19050" cap="sq">
              <a:solidFill>
                <a:srgbClr val="D9514B"/>
              </a:solidFill>
              <a:prstDash val="solid"/>
              <a:miter/>
            </a:ln>
          </p:spPr>
        </p:sp>
        <p:sp>
          <p:nvSpPr>
            <p:cNvPr name="TextBox 34" id="34"/>
            <p:cNvSpPr txBox="true"/>
            <p:nvPr/>
          </p:nvSpPr>
          <p:spPr>
            <a:xfrm>
              <a:off x="0" y="101600"/>
              <a:ext cx="698500" cy="571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35" id="35"/>
          <p:cNvGrpSpPr/>
          <p:nvPr/>
        </p:nvGrpSpPr>
        <p:grpSpPr>
          <a:xfrm rot="0">
            <a:off x="9327193" y="3456209"/>
            <a:ext cx="1621906" cy="1887308"/>
            <a:chOff x="0" y="0"/>
            <a:chExt cx="698500" cy="812800"/>
          </a:xfrm>
        </p:grpSpPr>
        <p:sp>
          <p:nvSpPr>
            <p:cNvPr name="Freeform 36" id="36"/>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D9514B"/>
            </a:solidFill>
            <a:ln cap="sq">
              <a:noFill/>
              <a:prstDash val="solid"/>
              <a:miter/>
            </a:ln>
          </p:spPr>
        </p:sp>
        <p:sp>
          <p:nvSpPr>
            <p:cNvPr name="TextBox 37" id="37"/>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grpSp>
        <p:nvGrpSpPr>
          <p:cNvPr name="Group 38" id="38"/>
          <p:cNvGrpSpPr/>
          <p:nvPr/>
        </p:nvGrpSpPr>
        <p:grpSpPr>
          <a:xfrm rot="0">
            <a:off x="9231943" y="6769802"/>
            <a:ext cx="1814120" cy="2110976"/>
            <a:chOff x="0" y="0"/>
            <a:chExt cx="698500" cy="812800"/>
          </a:xfrm>
        </p:grpSpPr>
        <p:sp>
          <p:nvSpPr>
            <p:cNvPr name="Freeform 39" id="39"/>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000000">
                <a:alpha val="0"/>
              </a:srgbClr>
            </a:solidFill>
            <a:ln w="19050" cap="sq">
              <a:solidFill>
                <a:srgbClr val="18738C"/>
              </a:solidFill>
              <a:prstDash val="solid"/>
              <a:miter/>
            </a:ln>
          </p:spPr>
        </p:sp>
        <p:sp>
          <p:nvSpPr>
            <p:cNvPr name="TextBox 40" id="40"/>
            <p:cNvSpPr txBox="true"/>
            <p:nvPr/>
          </p:nvSpPr>
          <p:spPr>
            <a:xfrm>
              <a:off x="0" y="101600"/>
              <a:ext cx="698500" cy="571500"/>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41" id="41"/>
          <p:cNvGrpSpPr/>
          <p:nvPr/>
        </p:nvGrpSpPr>
        <p:grpSpPr>
          <a:xfrm rot="0">
            <a:off x="5805034" y="3936160"/>
            <a:ext cx="1495059" cy="558099"/>
            <a:chOff x="0" y="0"/>
            <a:chExt cx="1993412" cy="744132"/>
          </a:xfrm>
        </p:grpSpPr>
        <p:sp>
          <p:nvSpPr>
            <p:cNvPr name="AutoShape 42" id="42"/>
            <p:cNvSpPr/>
            <p:nvPr/>
          </p:nvSpPr>
          <p:spPr>
            <a:xfrm>
              <a:off x="154569" y="154569"/>
              <a:ext cx="1770043" cy="0"/>
            </a:xfrm>
            <a:prstGeom prst="line">
              <a:avLst/>
            </a:prstGeom>
            <a:ln cap="flat" w="38371">
              <a:solidFill>
                <a:srgbClr val="18738C"/>
              </a:solidFill>
              <a:prstDash val="solid"/>
              <a:headEnd type="none" len="sm" w="sm"/>
              <a:tailEnd type="none" len="sm" w="sm"/>
            </a:ln>
          </p:spPr>
        </p:sp>
        <p:grpSp>
          <p:nvGrpSpPr>
            <p:cNvPr name="Group 43" id="43"/>
            <p:cNvGrpSpPr/>
            <p:nvPr/>
          </p:nvGrpSpPr>
          <p:grpSpPr>
            <a:xfrm rot="0">
              <a:off x="0" y="0"/>
              <a:ext cx="309138" cy="309138"/>
              <a:chOff x="0" y="0"/>
              <a:chExt cx="812800" cy="812800"/>
            </a:xfrm>
          </p:grpSpPr>
          <p:sp>
            <p:nvSpPr>
              <p:cNvPr name="Freeform 44" id="4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738C"/>
              </a:solidFill>
              <a:ln cap="sq">
                <a:noFill/>
                <a:prstDash val="solid"/>
                <a:miter/>
              </a:ln>
            </p:spPr>
          </p:sp>
          <p:sp>
            <p:nvSpPr>
              <p:cNvPr name="TextBox 45" id="4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46" id="46"/>
            <p:cNvGrpSpPr/>
            <p:nvPr/>
          </p:nvGrpSpPr>
          <p:grpSpPr>
            <a:xfrm rot="0">
              <a:off x="1786141" y="173754"/>
              <a:ext cx="207271" cy="570378"/>
              <a:chOff x="0" y="0"/>
              <a:chExt cx="27102" cy="74581"/>
            </a:xfrm>
          </p:grpSpPr>
          <p:sp>
            <p:nvSpPr>
              <p:cNvPr name="Freeform 47" id="47"/>
              <p:cNvSpPr/>
              <p:nvPr/>
            </p:nvSpPr>
            <p:spPr>
              <a:xfrm flipH="false" flipV="false" rot="0">
                <a:off x="0" y="0"/>
                <a:ext cx="27102" cy="74581"/>
              </a:xfrm>
              <a:custGeom>
                <a:avLst/>
                <a:gdLst/>
                <a:ahLst/>
                <a:cxnLst/>
                <a:rect r="r" b="b" t="t" l="l"/>
                <a:pathLst>
                  <a:path h="74581" w="27102">
                    <a:moveTo>
                      <a:pt x="0" y="0"/>
                    </a:moveTo>
                    <a:lnTo>
                      <a:pt x="27102" y="0"/>
                    </a:lnTo>
                    <a:lnTo>
                      <a:pt x="27102" y="74581"/>
                    </a:lnTo>
                    <a:lnTo>
                      <a:pt x="0" y="74581"/>
                    </a:lnTo>
                    <a:close/>
                  </a:path>
                </a:pathLst>
              </a:custGeom>
              <a:solidFill>
                <a:srgbClr val="F6F6F6"/>
              </a:solidFill>
            </p:spPr>
          </p:sp>
          <p:sp>
            <p:nvSpPr>
              <p:cNvPr name="TextBox 48" id="48"/>
              <p:cNvSpPr txBox="true"/>
              <p:nvPr/>
            </p:nvSpPr>
            <p:spPr>
              <a:xfrm>
                <a:off x="0" y="-47625"/>
                <a:ext cx="27102" cy="122206"/>
              </a:xfrm>
              <a:prstGeom prst="rect">
                <a:avLst/>
              </a:prstGeom>
            </p:spPr>
            <p:txBody>
              <a:bodyPr anchor="ctr" rtlCol="false" tIns="50800" lIns="50800" bIns="50800" rIns="50800"/>
              <a:lstStyle/>
              <a:p>
                <a:pPr algn="ctr">
                  <a:lnSpc>
                    <a:spcPts val="2659"/>
                  </a:lnSpc>
                </a:pPr>
              </a:p>
            </p:txBody>
          </p:sp>
        </p:grpSp>
      </p:grpSp>
      <p:grpSp>
        <p:nvGrpSpPr>
          <p:cNvPr name="Group 49" id="49"/>
          <p:cNvGrpSpPr/>
          <p:nvPr/>
        </p:nvGrpSpPr>
        <p:grpSpPr>
          <a:xfrm rot="0">
            <a:off x="5850748" y="8394189"/>
            <a:ext cx="1571925" cy="586793"/>
            <a:chOff x="0" y="0"/>
            <a:chExt cx="2095900" cy="782390"/>
          </a:xfrm>
        </p:grpSpPr>
        <p:sp>
          <p:nvSpPr>
            <p:cNvPr name="AutoShape 50" id="50"/>
            <p:cNvSpPr/>
            <p:nvPr/>
          </p:nvSpPr>
          <p:spPr>
            <a:xfrm>
              <a:off x="162516" y="162516"/>
              <a:ext cx="1861046" cy="0"/>
            </a:xfrm>
            <a:prstGeom prst="line">
              <a:avLst/>
            </a:prstGeom>
            <a:ln cap="flat" w="40344">
              <a:solidFill>
                <a:srgbClr val="9CC147"/>
              </a:solidFill>
              <a:prstDash val="solid"/>
              <a:headEnd type="none" len="sm" w="sm"/>
              <a:tailEnd type="none" len="sm" w="sm"/>
            </a:ln>
          </p:spPr>
        </p:sp>
        <p:grpSp>
          <p:nvGrpSpPr>
            <p:cNvPr name="Group 51" id="51"/>
            <p:cNvGrpSpPr/>
            <p:nvPr/>
          </p:nvGrpSpPr>
          <p:grpSpPr>
            <a:xfrm rot="0">
              <a:off x="0" y="0"/>
              <a:ext cx="325032" cy="325032"/>
              <a:chOff x="0" y="0"/>
              <a:chExt cx="812800" cy="812800"/>
            </a:xfrm>
          </p:grpSpPr>
          <p:sp>
            <p:nvSpPr>
              <p:cNvPr name="Freeform 52" id="5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CC147"/>
              </a:solidFill>
              <a:ln cap="sq">
                <a:noFill/>
                <a:prstDash val="solid"/>
                <a:miter/>
              </a:ln>
            </p:spPr>
          </p:sp>
          <p:sp>
            <p:nvSpPr>
              <p:cNvPr name="TextBox 53" id="5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54" id="54"/>
            <p:cNvGrpSpPr/>
            <p:nvPr/>
          </p:nvGrpSpPr>
          <p:grpSpPr>
            <a:xfrm rot="0">
              <a:off x="1877973" y="182688"/>
              <a:ext cx="217927" cy="599703"/>
              <a:chOff x="0" y="0"/>
              <a:chExt cx="27102" cy="74581"/>
            </a:xfrm>
          </p:grpSpPr>
          <p:sp>
            <p:nvSpPr>
              <p:cNvPr name="Freeform 55" id="55"/>
              <p:cNvSpPr/>
              <p:nvPr/>
            </p:nvSpPr>
            <p:spPr>
              <a:xfrm flipH="false" flipV="false" rot="0">
                <a:off x="0" y="0"/>
                <a:ext cx="27102" cy="74581"/>
              </a:xfrm>
              <a:custGeom>
                <a:avLst/>
                <a:gdLst/>
                <a:ahLst/>
                <a:cxnLst/>
                <a:rect r="r" b="b" t="t" l="l"/>
                <a:pathLst>
                  <a:path h="74581" w="27102">
                    <a:moveTo>
                      <a:pt x="0" y="0"/>
                    </a:moveTo>
                    <a:lnTo>
                      <a:pt x="27102" y="0"/>
                    </a:lnTo>
                    <a:lnTo>
                      <a:pt x="27102" y="74581"/>
                    </a:lnTo>
                    <a:lnTo>
                      <a:pt x="0" y="74581"/>
                    </a:lnTo>
                    <a:close/>
                  </a:path>
                </a:pathLst>
              </a:custGeom>
              <a:solidFill>
                <a:srgbClr val="F6F6F6"/>
              </a:solidFill>
            </p:spPr>
          </p:sp>
          <p:sp>
            <p:nvSpPr>
              <p:cNvPr name="TextBox 56" id="56"/>
              <p:cNvSpPr txBox="true"/>
              <p:nvPr/>
            </p:nvSpPr>
            <p:spPr>
              <a:xfrm>
                <a:off x="0" y="-47625"/>
                <a:ext cx="27102" cy="122206"/>
              </a:xfrm>
              <a:prstGeom prst="rect">
                <a:avLst/>
              </a:prstGeom>
            </p:spPr>
            <p:txBody>
              <a:bodyPr anchor="ctr" rtlCol="false" tIns="50800" lIns="50800" bIns="50800" rIns="50800"/>
              <a:lstStyle/>
              <a:p>
                <a:pPr algn="ctr">
                  <a:lnSpc>
                    <a:spcPts val="2659"/>
                  </a:lnSpc>
                </a:pPr>
              </a:p>
            </p:txBody>
          </p:sp>
        </p:grpSp>
      </p:grpSp>
      <p:grpSp>
        <p:nvGrpSpPr>
          <p:cNvPr name="Group 57" id="57"/>
          <p:cNvGrpSpPr/>
          <p:nvPr/>
        </p:nvGrpSpPr>
        <p:grpSpPr>
          <a:xfrm rot="0">
            <a:off x="6110087" y="6685241"/>
            <a:ext cx="989668" cy="369656"/>
            <a:chOff x="0" y="0"/>
            <a:chExt cx="1319557" cy="492874"/>
          </a:xfrm>
        </p:grpSpPr>
        <p:sp>
          <p:nvSpPr>
            <p:cNvPr name="AutoShape 58" id="58"/>
            <p:cNvSpPr/>
            <p:nvPr/>
          </p:nvSpPr>
          <p:spPr>
            <a:xfrm>
              <a:off x="102318" y="102608"/>
              <a:ext cx="1171696" cy="0"/>
            </a:xfrm>
            <a:prstGeom prst="line">
              <a:avLst/>
            </a:prstGeom>
            <a:ln cap="flat" w="25400">
              <a:solidFill>
                <a:srgbClr val="44A796"/>
              </a:solidFill>
              <a:prstDash val="solid"/>
              <a:headEnd type="none" len="sm" w="sm"/>
              <a:tailEnd type="none" len="sm" w="sm"/>
            </a:ln>
          </p:spPr>
        </p:sp>
        <p:grpSp>
          <p:nvGrpSpPr>
            <p:cNvPr name="Group 59" id="59"/>
            <p:cNvGrpSpPr/>
            <p:nvPr/>
          </p:nvGrpSpPr>
          <p:grpSpPr>
            <a:xfrm rot="0">
              <a:off x="0" y="0"/>
              <a:ext cx="204637" cy="204637"/>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A796"/>
              </a:solidFill>
              <a:ln cap="sq">
                <a:noFill/>
                <a:prstDash val="solid"/>
                <a:miter/>
              </a:ln>
            </p:spPr>
          </p:sp>
          <p:sp>
            <p:nvSpPr>
              <p:cNvPr name="TextBox 61" id="6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62" id="62"/>
            <p:cNvGrpSpPr/>
            <p:nvPr/>
          </p:nvGrpSpPr>
          <p:grpSpPr>
            <a:xfrm rot="0">
              <a:off x="1182352" y="115308"/>
              <a:ext cx="137205" cy="377567"/>
              <a:chOff x="0" y="0"/>
              <a:chExt cx="27102" cy="74581"/>
            </a:xfrm>
          </p:grpSpPr>
          <p:sp>
            <p:nvSpPr>
              <p:cNvPr name="Freeform 63" id="63"/>
              <p:cNvSpPr/>
              <p:nvPr/>
            </p:nvSpPr>
            <p:spPr>
              <a:xfrm flipH="false" flipV="false" rot="0">
                <a:off x="0" y="0"/>
                <a:ext cx="27102" cy="74581"/>
              </a:xfrm>
              <a:custGeom>
                <a:avLst/>
                <a:gdLst/>
                <a:ahLst/>
                <a:cxnLst/>
                <a:rect r="r" b="b" t="t" l="l"/>
                <a:pathLst>
                  <a:path h="74581" w="27102">
                    <a:moveTo>
                      <a:pt x="0" y="0"/>
                    </a:moveTo>
                    <a:lnTo>
                      <a:pt x="27102" y="0"/>
                    </a:lnTo>
                    <a:lnTo>
                      <a:pt x="27102" y="74581"/>
                    </a:lnTo>
                    <a:lnTo>
                      <a:pt x="0" y="74581"/>
                    </a:lnTo>
                    <a:close/>
                  </a:path>
                </a:pathLst>
              </a:custGeom>
              <a:solidFill>
                <a:srgbClr val="F6F6F6"/>
              </a:solidFill>
            </p:spPr>
          </p:sp>
          <p:sp>
            <p:nvSpPr>
              <p:cNvPr name="TextBox 64" id="64"/>
              <p:cNvSpPr txBox="true"/>
              <p:nvPr/>
            </p:nvSpPr>
            <p:spPr>
              <a:xfrm>
                <a:off x="0" y="-47625"/>
                <a:ext cx="27102" cy="122206"/>
              </a:xfrm>
              <a:prstGeom prst="rect">
                <a:avLst/>
              </a:prstGeom>
            </p:spPr>
            <p:txBody>
              <a:bodyPr anchor="ctr" rtlCol="false" tIns="50800" lIns="50800" bIns="50800" rIns="50800"/>
              <a:lstStyle/>
              <a:p>
                <a:pPr algn="ctr">
                  <a:lnSpc>
                    <a:spcPts val="2659"/>
                  </a:lnSpc>
                </a:pPr>
              </a:p>
            </p:txBody>
          </p:sp>
        </p:grpSp>
      </p:grpSp>
      <p:grpSp>
        <p:nvGrpSpPr>
          <p:cNvPr name="Group 65" id="65"/>
          <p:cNvGrpSpPr/>
          <p:nvPr/>
        </p:nvGrpSpPr>
        <p:grpSpPr>
          <a:xfrm rot="0">
            <a:off x="10994612" y="3936160"/>
            <a:ext cx="1003952" cy="369439"/>
            <a:chOff x="0" y="0"/>
            <a:chExt cx="1338602" cy="492585"/>
          </a:xfrm>
        </p:grpSpPr>
        <p:sp>
          <p:nvSpPr>
            <p:cNvPr name="AutoShape 66" id="66"/>
            <p:cNvSpPr/>
            <p:nvPr/>
          </p:nvSpPr>
          <p:spPr>
            <a:xfrm>
              <a:off x="53616" y="102318"/>
              <a:ext cx="1171696" cy="0"/>
            </a:xfrm>
            <a:prstGeom prst="line">
              <a:avLst/>
            </a:prstGeom>
            <a:ln cap="flat" w="25400">
              <a:solidFill>
                <a:srgbClr val="D9514B"/>
              </a:solidFill>
              <a:prstDash val="solid"/>
              <a:headEnd type="none" len="sm" w="sm"/>
              <a:tailEnd type="none" len="sm" w="sm"/>
            </a:ln>
          </p:spPr>
        </p:sp>
        <p:grpSp>
          <p:nvGrpSpPr>
            <p:cNvPr name="Group 67" id="67"/>
            <p:cNvGrpSpPr/>
            <p:nvPr/>
          </p:nvGrpSpPr>
          <p:grpSpPr>
            <a:xfrm rot="0">
              <a:off x="0" y="115018"/>
              <a:ext cx="137205" cy="377567"/>
              <a:chOff x="0" y="0"/>
              <a:chExt cx="27102" cy="74581"/>
            </a:xfrm>
          </p:grpSpPr>
          <p:sp>
            <p:nvSpPr>
              <p:cNvPr name="Freeform 68" id="68"/>
              <p:cNvSpPr/>
              <p:nvPr/>
            </p:nvSpPr>
            <p:spPr>
              <a:xfrm flipH="false" flipV="false" rot="0">
                <a:off x="0" y="0"/>
                <a:ext cx="27102" cy="74581"/>
              </a:xfrm>
              <a:custGeom>
                <a:avLst/>
                <a:gdLst/>
                <a:ahLst/>
                <a:cxnLst/>
                <a:rect r="r" b="b" t="t" l="l"/>
                <a:pathLst>
                  <a:path h="74581" w="27102">
                    <a:moveTo>
                      <a:pt x="0" y="0"/>
                    </a:moveTo>
                    <a:lnTo>
                      <a:pt x="27102" y="0"/>
                    </a:lnTo>
                    <a:lnTo>
                      <a:pt x="27102" y="74581"/>
                    </a:lnTo>
                    <a:lnTo>
                      <a:pt x="0" y="74581"/>
                    </a:lnTo>
                    <a:close/>
                  </a:path>
                </a:pathLst>
              </a:custGeom>
              <a:solidFill>
                <a:srgbClr val="F6F6F6"/>
              </a:solidFill>
            </p:spPr>
          </p:sp>
          <p:sp>
            <p:nvSpPr>
              <p:cNvPr name="TextBox 69" id="69"/>
              <p:cNvSpPr txBox="true"/>
              <p:nvPr/>
            </p:nvSpPr>
            <p:spPr>
              <a:xfrm>
                <a:off x="0" y="-47625"/>
                <a:ext cx="27102" cy="122206"/>
              </a:xfrm>
              <a:prstGeom prst="rect">
                <a:avLst/>
              </a:prstGeom>
            </p:spPr>
            <p:txBody>
              <a:bodyPr anchor="ctr" rtlCol="false" tIns="50800" lIns="50800" bIns="50800" rIns="50800"/>
              <a:lstStyle/>
              <a:p>
                <a:pPr algn="ctr">
                  <a:lnSpc>
                    <a:spcPts val="2659"/>
                  </a:lnSpc>
                </a:pPr>
              </a:p>
            </p:txBody>
          </p:sp>
        </p:grpSp>
        <p:grpSp>
          <p:nvGrpSpPr>
            <p:cNvPr name="Group 70" id="70"/>
            <p:cNvGrpSpPr/>
            <p:nvPr/>
          </p:nvGrpSpPr>
          <p:grpSpPr>
            <a:xfrm rot="0">
              <a:off x="1133966" y="0"/>
              <a:ext cx="204637" cy="204637"/>
              <a:chOff x="0" y="0"/>
              <a:chExt cx="812800" cy="812800"/>
            </a:xfrm>
          </p:grpSpPr>
          <p:sp>
            <p:nvSpPr>
              <p:cNvPr name="Freeform 71" id="7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514B"/>
              </a:solidFill>
              <a:ln cap="sq">
                <a:noFill/>
                <a:prstDash val="solid"/>
                <a:miter/>
              </a:ln>
            </p:spPr>
          </p:sp>
          <p:sp>
            <p:nvSpPr>
              <p:cNvPr name="TextBox 72" id="72"/>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grpSp>
        <p:nvGrpSpPr>
          <p:cNvPr name="Group 73" id="73"/>
          <p:cNvGrpSpPr/>
          <p:nvPr/>
        </p:nvGrpSpPr>
        <p:grpSpPr>
          <a:xfrm rot="0">
            <a:off x="10994612" y="7366756"/>
            <a:ext cx="1003952" cy="369439"/>
            <a:chOff x="0" y="0"/>
            <a:chExt cx="1338602" cy="492585"/>
          </a:xfrm>
        </p:grpSpPr>
        <p:sp>
          <p:nvSpPr>
            <p:cNvPr name="AutoShape 74" id="74"/>
            <p:cNvSpPr/>
            <p:nvPr/>
          </p:nvSpPr>
          <p:spPr>
            <a:xfrm>
              <a:off x="53616" y="102318"/>
              <a:ext cx="1171696" cy="0"/>
            </a:xfrm>
            <a:prstGeom prst="line">
              <a:avLst/>
            </a:prstGeom>
            <a:ln cap="flat" w="25400">
              <a:solidFill>
                <a:srgbClr val="18738C"/>
              </a:solidFill>
              <a:prstDash val="solid"/>
              <a:headEnd type="none" len="sm" w="sm"/>
              <a:tailEnd type="none" len="sm" w="sm"/>
            </a:ln>
          </p:spPr>
        </p:sp>
        <p:grpSp>
          <p:nvGrpSpPr>
            <p:cNvPr name="Group 75" id="75"/>
            <p:cNvGrpSpPr/>
            <p:nvPr/>
          </p:nvGrpSpPr>
          <p:grpSpPr>
            <a:xfrm rot="0">
              <a:off x="0" y="115018"/>
              <a:ext cx="137205" cy="377567"/>
              <a:chOff x="0" y="0"/>
              <a:chExt cx="27102" cy="74581"/>
            </a:xfrm>
          </p:grpSpPr>
          <p:sp>
            <p:nvSpPr>
              <p:cNvPr name="Freeform 76" id="76"/>
              <p:cNvSpPr/>
              <p:nvPr/>
            </p:nvSpPr>
            <p:spPr>
              <a:xfrm flipH="false" flipV="false" rot="0">
                <a:off x="0" y="0"/>
                <a:ext cx="27102" cy="74581"/>
              </a:xfrm>
              <a:custGeom>
                <a:avLst/>
                <a:gdLst/>
                <a:ahLst/>
                <a:cxnLst/>
                <a:rect r="r" b="b" t="t" l="l"/>
                <a:pathLst>
                  <a:path h="74581" w="27102">
                    <a:moveTo>
                      <a:pt x="0" y="0"/>
                    </a:moveTo>
                    <a:lnTo>
                      <a:pt x="27102" y="0"/>
                    </a:lnTo>
                    <a:lnTo>
                      <a:pt x="27102" y="74581"/>
                    </a:lnTo>
                    <a:lnTo>
                      <a:pt x="0" y="74581"/>
                    </a:lnTo>
                    <a:close/>
                  </a:path>
                </a:pathLst>
              </a:custGeom>
              <a:solidFill>
                <a:srgbClr val="F6F6F6"/>
              </a:solidFill>
            </p:spPr>
          </p:sp>
          <p:sp>
            <p:nvSpPr>
              <p:cNvPr name="TextBox 77" id="77"/>
              <p:cNvSpPr txBox="true"/>
              <p:nvPr/>
            </p:nvSpPr>
            <p:spPr>
              <a:xfrm>
                <a:off x="0" y="-47625"/>
                <a:ext cx="27102" cy="122206"/>
              </a:xfrm>
              <a:prstGeom prst="rect">
                <a:avLst/>
              </a:prstGeom>
            </p:spPr>
            <p:txBody>
              <a:bodyPr anchor="ctr" rtlCol="false" tIns="50800" lIns="50800" bIns="50800" rIns="50800"/>
              <a:lstStyle/>
              <a:p>
                <a:pPr algn="ctr">
                  <a:lnSpc>
                    <a:spcPts val="2659"/>
                  </a:lnSpc>
                </a:pPr>
              </a:p>
            </p:txBody>
          </p:sp>
        </p:grpSp>
        <p:grpSp>
          <p:nvGrpSpPr>
            <p:cNvPr name="Group 78" id="78"/>
            <p:cNvGrpSpPr/>
            <p:nvPr/>
          </p:nvGrpSpPr>
          <p:grpSpPr>
            <a:xfrm rot="0">
              <a:off x="1133966" y="0"/>
              <a:ext cx="204637" cy="204637"/>
              <a:chOff x="0" y="0"/>
              <a:chExt cx="812800" cy="812800"/>
            </a:xfrm>
          </p:grpSpPr>
          <p:sp>
            <p:nvSpPr>
              <p:cNvPr name="Freeform 79" id="7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738C"/>
              </a:solidFill>
              <a:ln cap="sq">
                <a:noFill/>
                <a:prstDash val="solid"/>
                <a:miter/>
              </a:ln>
            </p:spPr>
          </p:sp>
          <p:sp>
            <p:nvSpPr>
              <p:cNvPr name="TextBox 80" id="8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sp>
        <p:nvSpPr>
          <p:cNvPr name="Freeform 81" id="81"/>
          <p:cNvSpPr/>
          <p:nvPr/>
        </p:nvSpPr>
        <p:spPr>
          <a:xfrm flipH="false" flipV="false" rot="0">
            <a:off x="9397930" y="6914973"/>
            <a:ext cx="1821303" cy="2161783"/>
          </a:xfrm>
          <a:custGeom>
            <a:avLst/>
            <a:gdLst/>
            <a:ahLst/>
            <a:cxnLst/>
            <a:rect r="r" b="b" t="t" l="l"/>
            <a:pathLst>
              <a:path h="2161783" w="1821303">
                <a:moveTo>
                  <a:pt x="0" y="0"/>
                </a:moveTo>
                <a:lnTo>
                  <a:pt x="1821303" y="0"/>
                </a:lnTo>
                <a:lnTo>
                  <a:pt x="1821303" y="2161784"/>
                </a:lnTo>
                <a:lnTo>
                  <a:pt x="0" y="2161784"/>
                </a:lnTo>
                <a:lnTo>
                  <a:pt x="0" y="0"/>
                </a:lnTo>
                <a:close/>
              </a:path>
            </a:pathLst>
          </a:custGeom>
          <a:blipFill>
            <a:blip r:embed="rId3">
              <a:alphaModFix amt="25000"/>
              <a:extLst>
                <a:ext uri="{96DAC541-7B7A-43D3-8B79-37D633B846F1}">
                  <asvg:svgBlip xmlns:asvg="http://schemas.microsoft.com/office/drawing/2016/SVG/main" r:embed="rId4"/>
                </a:ext>
              </a:extLst>
            </a:blip>
            <a:stretch>
              <a:fillRect l="0" t="0" r="0" b="0"/>
            </a:stretch>
          </a:blipFill>
        </p:spPr>
      </p:sp>
      <p:grpSp>
        <p:nvGrpSpPr>
          <p:cNvPr name="Group 82" id="82"/>
          <p:cNvGrpSpPr/>
          <p:nvPr/>
        </p:nvGrpSpPr>
        <p:grpSpPr>
          <a:xfrm rot="0">
            <a:off x="9327193" y="6886398"/>
            <a:ext cx="1621906" cy="1887308"/>
            <a:chOff x="0" y="0"/>
            <a:chExt cx="698500" cy="812800"/>
          </a:xfrm>
        </p:grpSpPr>
        <p:sp>
          <p:nvSpPr>
            <p:cNvPr name="Freeform 83" id="83"/>
            <p:cNvSpPr/>
            <p:nvPr/>
          </p:nvSpPr>
          <p:spPr>
            <a:xfrm flipH="false" flipV="false" rot="0">
              <a:off x="0" y="0"/>
              <a:ext cx="698500" cy="812800"/>
            </a:xfrm>
            <a:custGeom>
              <a:avLst/>
              <a:gdLst/>
              <a:ahLst/>
              <a:cxnLst/>
              <a:rect r="r" b="b" t="t" l="l"/>
              <a:pathLst>
                <a:path h="812800" w="698500">
                  <a:moveTo>
                    <a:pt x="349250" y="0"/>
                  </a:moveTo>
                  <a:lnTo>
                    <a:pt x="698500" y="203200"/>
                  </a:lnTo>
                  <a:lnTo>
                    <a:pt x="698500" y="609600"/>
                  </a:lnTo>
                  <a:lnTo>
                    <a:pt x="349250" y="812800"/>
                  </a:lnTo>
                  <a:lnTo>
                    <a:pt x="0" y="609600"/>
                  </a:lnTo>
                  <a:lnTo>
                    <a:pt x="0" y="203200"/>
                  </a:lnTo>
                  <a:lnTo>
                    <a:pt x="349250" y="0"/>
                  </a:lnTo>
                  <a:close/>
                </a:path>
              </a:pathLst>
            </a:custGeom>
            <a:solidFill>
              <a:srgbClr val="18738C"/>
            </a:solidFill>
            <a:ln cap="sq">
              <a:noFill/>
              <a:prstDash val="solid"/>
              <a:miter/>
            </a:ln>
          </p:spPr>
        </p:sp>
        <p:sp>
          <p:nvSpPr>
            <p:cNvPr name="TextBox 84" id="84"/>
            <p:cNvSpPr txBox="true"/>
            <p:nvPr/>
          </p:nvSpPr>
          <p:spPr>
            <a:xfrm>
              <a:off x="0" y="101600"/>
              <a:ext cx="698500" cy="571500"/>
            </a:xfrm>
            <a:prstGeom prst="rect">
              <a:avLst/>
            </a:prstGeom>
          </p:spPr>
          <p:txBody>
            <a:bodyPr anchor="ctr" rtlCol="false" tIns="50800" lIns="50800" bIns="50800" rIns="50800"/>
            <a:lstStyle/>
            <a:p>
              <a:pPr algn="ctr">
                <a:lnSpc>
                  <a:spcPts val="2659"/>
                </a:lnSpc>
              </a:pPr>
            </a:p>
          </p:txBody>
        </p:sp>
      </p:grpSp>
      <p:sp>
        <p:nvSpPr>
          <p:cNvPr name="Freeform 85" id="85"/>
          <p:cNvSpPr/>
          <p:nvPr/>
        </p:nvSpPr>
        <p:spPr>
          <a:xfrm flipH="false" flipV="false" rot="0">
            <a:off x="9772049" y="7444464"/>
            <a:ext cx="824788" cy="771177"/>
          </a:xfrm>
          <a:custGeom>
            <a:avLst/>
            <a:gdLst/>
            <a:ahLst/>
            <a:cxnLst/>
            <a:rect r="r" b="b" t="t" l="l"/>
            <a:pathLst>
              <a:path h="771177" w="824788">
                <a:moveTo>
                  <a:pt x="0" y="0"/>
                </a:moveTo>
                <a:lnTo>
                  <a:pt x="824788" y="0"/>
                </a:lnTo>
                <a:lnTo>
                  <a:pt x="824788" y="771177"/>
                </a:lnTo>
                <a:lnTo>
                  <a:pt x="0" y="77117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grpSp>
        <p:nvGrpSpPr>
          <p:cNvPr name="Group 86" id="86"/>
          <p:cNvGrpSpPr/>
          <p:nvPr/>
        </p:nvGrpSpPr>
        <p:grpSpPr>
          <a:xfrm rot="0">
            <a:off x="11942171" y="5647540"/>
            <a:ext cx="1014234" cy="369656"/>
            <a:chOff x="0" y="0"/>
            <a:chExt cx="1352312" cy="492874"/>
          </a:xfrm>
        </p:grpSpPr>
        <p:sp>
          <p:nvSpPr>
            <p:cNvPr name="AutoShape 87" id="87"/>
            <p:cNvSpPr/>
            <p:nvPr/>
          </p:nvSpPr>
          <p:spPr>
            <a:xfrm>
              <a:off x="53616" y="102608"/>
              <a:ext cx="1171696" cy="0"/>
            </a:xfrm>
            <a:prstGeom prst="line">
              <a:avLst/>
            </a:prstGeom>
            <a:ln cap="flat" w="25400">
              <a:solidFill>
                <a:srgbClr val="DD8033"/>
              </a:solidFill>
              <a:prstDash val="solid"/>
              <a:headEnd type="none" len="sm" w="sm"/>
              <a:tailEnd type="none" len="sm" w="sm"/>
            </a:ln>
          </p:spPr>
        </p:sp>
        <p:grpSp>
          <p:nvGrpSpPr>
            <p:cNvPr name="Group 88" id="88"/>
            <p:cNvGrpSpPr/>
            <p:nvPr/>
          </p:nvGrpSpPr>
          <p:grpSpPr>
            <a:xfrm rot="0">
              <a:off x="1147675" y="0"/>
              <a:ext cx="204637" cy="204637"/>
              <a:chOff x="0" y="0"/>
              <a:chExt cx="812800" cy="812800"/>
            </a:xfrm>
          </p:grpSpPr>
          <p:sp>
            <p:nvSpPr>
              <p:cNvPr name="Freeform 89" id="8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8033"/>
              </a:solidFill>
              <a:ln cap="sq">
                <a:noFill/>
                <a:prstDash val="solid"/>
                <a:miter/>
              </a:ln>
            </p:spPr>
          </p:sp>
          <p:sp>
            <p:nvSpPr>
              <p:cNvPr name="TextBox 90" id="90"/>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91" id="91"/>
            <p:cNvGrpSpPr/>
            <p:nvPr/>
          </p:nvGrpSpPr>
          <p:grpSpPr>
            <a:xfrm rot="0">
              <a:off x="0" y="115308"/>
              <a:ext cx="137205" cy="377567"/>
              <a:chOff x="0" y="0"/>
              <a:chExt cx="27102" cy="74581"/>
            </a:xfrm>
          </p:grpSpPr>
          <p:sp>
            <p:nvSpPr>
              <p:cNvPr name="Freeform 92" id="92"/>
              <p:cNvSpPr/>
              <p:nvPr/>
            </p:nvSpPr>
            <p:spPr>
              <a:xfrm flipH="false" flipV="false" rot="0">
                <a:off x="0" y="0"/>
                <a:ext cx="27102" cy="74581"/>
              </a:xfrm>
              <a:custGeom>
                <a:avLst/>
                <a:gdLst/>
                <a:ahLst/>
                <a:cxnLst/>
                <a:rect r="r" b="b" t="t" l="l"/>
                <a:pathLst>
                  <a:path h="74581" w="27102">
                    <a:moveTo>
                      <a:pt x="0" y="0"/>
                    </a:moveTo>
                    <a:lnTo>
                      <a:pt x="27102" y="0"/>
                    </a:lnTo>
                    <a:lnTo>
                      <a:pt x="27102" y="74581"/>
                    </a:lnTo>
                    <a:lnTo>
                      <a:pt x="0" y="74581"/>
                    </a:lnTo>
                    <a:close/>
                  </a:path>
                </a:pathLst>
              </a:custGeom>
              <a:solidFill>
                <a:srgbClr val="F6F6F6"/>
              </a:solidFill>
            </p:spPr>
          </p:sp>
          <p:sp>
            <p:nvSpPr>
              <p:cNvPr name="TextBox 93" id="93"/>
              <p:cNvSpPr txBox="true"/>
              <p:nvPr/>
            </p:nvSpPr>
            <p:spPr>
              <a:xfrm>
                <a:off x="0" y="-47625"/>
                <a:ext cx="27102" cy="122206"/>
              </a:xfrm>
              <a:prstGeom prst="rect">
                <a:avLst/>
              </a:prstGeom>
            </p:spPr>
            <p:txBody>
              <a:bodyPr anchor="ctr" rtlCol="false" tIns="50800" lIns="50800" bIns="50800" rIns="50800"/>
              <a:lstStyle/>
              <a:p>
                <a:pPr algn="ctr">
                  <a:lnSpc>
                    <a:spcPts val="2659"/>
                  </a:lnSpc>
                </a:pPr>
              </a:p>
            </p:txBody>
          </p:sp>
        </p:grpSp>
      </p:grpSp>
      <p:sp>
        <p:nvSpPr>
          <p:cNvPr name="Freeform 94" id="94"/>
          <p:cNvSpPr/>
          <p:nvPr/>
        </p:nvSpPr>
        <p:spPr>
          <a:xfrm flipH="false" flipV="false" rot="0">
            <a:off x="7719226" y="3936160"/>
            <a:ext cx="860928" cy="860928"/>
          </a:xfrm>
          <a:custGeom>
            <a:avLst/>
            <a:gdLst/>
            <a:ahLst/>
            <a:cxnLst/>
            <a:rect r="r" b="b" t="t" l="l"/>
            <a:pathLst>
              <a:path h="860928" w="860928">
                <a:moveTo>
                  <a:pt x="0" y="0"/>
                </a:moveTo>
                <a:lnTo>
                  <a:pt x="860928" y="0"/>
                </a:lnTo>
                <a:lnTo>
                  <a:pt x="860928" y="860928"/>
                </a:lnTo>
                <a:lnTo>
                  <a:pt x="0" y="860928"/>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95" id="95"/>
          <p:cNvSpPr/>
          <p:nvPr/>
        </p:nvSpPr>
        <p:spPr>
          <a:xfrm flipH="false" flipV="false" rot="0">
            <a:off x="6773324" y="5715494"/>
            <a:ext cx="847732" cy="734348"/>
          </a:xfrm>
          <a:custGeom>
            <a:avLst/>
            <a:gdLst/>
            <a:ahLst/>
            <a:cxnLst/>
            <a:rect r="r" b="b" t="t" l="l"/>
            <a:pathLst>
              <a:path h="734348" w="847732">
                <a:moveTo>
                  <a:pt x="0" y="0"/>
                </a:moveTo>
                <a:lnTo>
                  <a:pt x="847732" y="0"/>
                </a:lnTo>
                <a:lnTo>
                  <a:pt x="847732" y="734348"/>
                </a:lnTo>
                <a:lnTo>
                  <a:pt x="0" y="73434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96" id="96"/>
          <p:cNvSpPr/>
          <p:nvPr/>
        </p:nvSpPr>
        <p:spPr>
          <a:xfrm flipH="false" flipV="false" rot="0">
            <a:off x="7770848" y="7423906"/>
            <a:ext cx="757684" cy="820226"/>
          </a:xfrm>
          <a:custGeom>
            <a:avLst/>
            <a:gdLst/>
            <a:ahLst/>
            <a:cxnLst/>
            <a:rect r="r" b="b" t="t" l="l"/>
            <a:pathLst>
              <a:path h="820226" w="757684">
                <a:moveTo>
                  <a:pt x="0" y="0"/>
                </a:moveTo>
                <a:lnTo>
                  <a:pt x="757684" y="0"/>
                </a:lnTo>
                <a:lnTo>
                  <a:pt x="757684" y="820226"/>
                </a:lnTo>
                <a:lnTo>
                  <a:pt x="0" y="82022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97" id="97"/>
          <p:cNvSpPr/>
          <p:nvPr/>
        </p:nvSpPr>
        <p:spPr>
          <a:xfrm flipH="false" flipV="false" rot="0">
            <a:off x="9718590" y="4014141"/>
            <a:ext cx="839112" cy="714294"/>
          </a:xfrm>
          <a:custGeom>
            <a:avLst/>
            <a:gdLst/>
            <a:ahLst/>
            <a:cxnLst/>
            <a:rect r="r" b="b" t="t" l="l"/>
            <a:pathLst>
              <a:path h="714294" w="839112">
                <a:moveTo>
                  <a:pt x="0" y="0"/>
                </a:moveTo>
                <a:lnTo>
                  <a:pt x="839112" y="0"/>
                </a:lnTo>
                <a:lnTo>
                  <a:pt x="839112" y="714295"/>
                </a:lnTo>
                <a:lnTo>
                  <a:pt x="0" y="71429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98" id="98"/>
          <p:cNvSpPr/>
          <p:nvPr/>
        </p:nvSpPr>
        <p:spPr>
          <a:xfrm flipH="false" flipV="false" rot="0">
            <a:off x="10677728" y="5723328"/>
            <a:ext cx="827551" cy="775829"/>
          </a:xfrm>
          <a:custGeom>
            <a:avLst/>
            <a:gdLst/>
            <a:ahLst/>
            <a:cxnLst/>
            <a:rect r="r" b="b" t="t" l="l"/>
            <a:pathLst>
              <a:path h="775829" w="827551">
                <a:moveTo>
                  <a:pt x="0" y="0"/>
                </a:moveTo>
                <a:lnTo>
                  <a:pt x="827551" y="0"/>
                </a:lnTo>
                <a:lnTo>
                  <a:pt x="827551" y="775829"/>
                </a:lnTo>
                <a:lnTo>
                  <a:pt x="0" y="77582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99" id="99"/>
          <p:cNvSpPr/>
          <p:nvPr/>
        </p:nvSpPr>
        <p:spPr>
          <a:xfrm flipH="false" flipV="false" rot="2480826">
            <a:off x="-97726" y="-1143580"/>
            <a:ext cx="2252853" cy="2287160"/>
          </a:xfrm>
          <a:custGeom>
            <a:avLst/>
            <a:gdLst/>
            <a:ahLst/>
            <a:cxnLst/>
            <a:rect r="r" b="b" t="t" l="l"/>
            <a:pathLst>
              <a:path h="2287160" w="2252853">
                <a:moveTo>
                  <a:pt x="0" y="0"/>
                </a:moveTo>
                <a:lnTo>
                  <a:pt x="2252852" y="0"/>
                </a:lnTo>
                <a:lnTo>
                  <a:pt x="2252852" y="2287160"/>
                </a:lnTo>
                <a:lnTo>
                  <a:pt x="0" y="2287160"/>
                </a:lnTo>
                <a:lnTo>
                  <a:pt x="0" y="0"/>
                </a:lnTo>
                <a:close/>
              </a:path>
            </a:pathLst>
          </a:custGeom>
          <a:blipFill>
            <a:blip r:embed="rId25">
              <a:alphaModFix amt="12000"/>
              <a:extLst>
                <a:ext uri="{96DAC541-7B7A-43D3-8B79-37D633B846F1}">
                  <asvg:svgBlip xmlns:asvg="http://schemas.microsoft.com/office/drawing/2016/SVG/main" r:embed="rId26"/>
                </a:ext>
              </a:extLst>
            </a:blip>
            <a:stretch>
              <a:fillRect l="0" t="0" r="0" b="0"/>
            </a:stretch>
          </a:blipFill>
        </p:spPr>
      </p:sp>
      <p:sp>
        <p:nvSpPr>
          <p:cNvPr name="Freeform 100" id="100"/>
          <p:cNvSpPr/>
          <p:nvPr/>
        </p:nvSpPr>
        <p:spPr>
          <a:xfrm flipH="false" flipV="false" rot="-320494">
            <a:off x="14769194" y="9439762"/>
            <a:ext cx="5532983" cy="1694476"/>
          </a:xfrm>
          <a:custGeom>
            <a:avLst/>
            <a:gdLst/>
            <a:ahLst/>
            <a:cxnLst/>
            <a:rect r="r" b="b" t="t" l="l"/>
            <a:pathLst>
              <a:path h="1694476" w="5532983">
                <a:moveTo>
                  <a:pt x="0" y="0"/>
                </a:moveTo>
                <a:lnTo>
                  <a:pt x="5532983" y="0"/>
                </a:lnTo>
                <a:lnTo>
                  <a:pt x="5532983" y="1694476"/>
                </a:lnTo>
                <a:lnTo>
                  <a:pt x="0" y="1694476"/>
                </a:lnTo>
                <a:lnTo>
                  <a:pt x="0" y="0"/>
                </a:lnTo>
                <a:close/>
              </a:path>
            </a:pathLst>
          </a:custGeom>
          <a:blipFill>
            <a:blip r:embed="rId27">
              <a:alphaModFix amt="12000"/>
              <a:extLst>
                <a:ext uri="{96DAC541-7B7A-43D3-8B79-37D633B846F1}">
                  <asvg:svgBlip xmlns:asvg="http://schemas.microsoft.com/office/drawing/2016/SVG/main" r:embed="rId28"/>
                </a:ext>
              </a:extLst>
            </a:blip>
            <a:stretch>
              <a:fillRect l="0" t="0" r="0" b="0"/>
            </a:stretch>
          </a:blipFill>
        </p:spPr>
      </p:sp>
      <p:sp>
        <p:nvSpPr>
          <p:cNvPr name="TextBox 101" id="101"/>
          <p:cNvSpPr txBox="true"/>
          <p:nvPr/>
        </p:nvSpPr>
        <p:spPr>
          <a:xfrm rot="0">
            <a:off x="4024015" y="933450"/>
            <a:ext cx="10239970" cy="887730"/>
          </a:xfrm>
          <a:prstGeom prst="rect">
            <a:avLst/>
          </a:prstGeom>
        </p:spPr>
        <p:txBody>
          <a:bodyPr anchor="t" rtlCol="false" tIns="0" lIns="0" bIns="0" rIns="0">
            <a:spAutoFit/>
          </a:bodyPr>
          <a:lstStyle/>
          <a:p>
            <a:pPr algn="ctr">
              <a:lnSpc>
                <a:spcPts val="6719"/>
              </a:lnSpc>
            </a:pPr>
            <a:r>
              <a:rPr lang="en-US" sz="4800" b="true">
                <a:solidFill>
                  <a:srgbClr val="000000"/>
                </a:solidFill>
                <a:latin typeface="Helvetica World Bold"/>
                <a:ea typeface="Helvetica World Bold"/>
                <a:cs typeface="Helvetica World Bold"/>
                <a:sym typeface="Helvetica World Bold"/>
              </a:rPr>
              <a:t>📈 Section 3: Social Media Reports</a:t>
            </a:r>
          </a:p>
        </p:txBody>
      </p:sp>
      <p:sp>
        <p:nvSpPr>
          <p:cNvPr name="TextBox 102" id="102"/>
          <p:cNvSpPr txBox="true"/>
          <p:nvPr/>
        </p:nvSpPr>
        <p:spPr>
          <a:xfrm rot="0">
            <a:off x="-80966" y="2702801"/>
            <a:ext cx="6717676" cy="1584960"/>
          </a:xfrm>
          <a:prstGeom prst="rect">
            <a:avLst/>
          </a:prstGeom>
        </p:spPr>
        <p:txBody>
          <a:bodyPr anchor="t" rtlCol="false" tIns="0" lIns="0" bIns="0" rIns="0">
            <a:spAutoFit/>
          </a:bodyPr>
          <a:lstStyle/>
          <a:p>
            <a:pPr algn="just">
              <a:lnSpc>
                <a:spcPts val="2940"/>
              </a:lnSpc>
            </a:pPr>
            <a:r>
              <a:rPr lang="en-US" sz="2100" b="true">
                <a:solidFill>
                  <a:srgbClr val="18738C"/>
                </a:solidFill>
                <a:latin typeface="Helvetica World Bold"/>
                <a:ea typeface="Helvetica World Bold"/>
                <a:cs typeface="Helvetica World Bold"/>
                <a:sym typeface="Helvetica World Bold"/>
              </a:rPr>
              <a:t>Content Breakdown:</a:t>
            </a:r>
          </a:p>
          <a:p>
            <a:pPr algn="just">
              <a:lnSpc>
                <a:spcPts val="2940"/>
              </a:lnSpc>
            </a:pPr>
            <a:r>
              <a:rPr lang="en-US" b="true" sz="2100">
                <a:solidFill>
                  <a:srgbClr val="18738C"/>
                </a:solidFill>
                <a:latin typeface="Helvetica World Bold"/>
                <a:ea typeface="Helvetica World Bold"/>
                <a:cs typeface="Helvetica World Bold"/>
                <a:sym typeface="Helvetica World Bold"/>
              </a:rPr>
              <a:t>"From our insights, we see that our content mix includes Reels, static images, and Stories. Here’s what the data tells us:"</a:t>
            </a:r>
          </a:p>
        </p:txBody>
      </p:sp>
      <p:sp>
        <p:nvSpPr>
          <p:cNvPr name="TextBox 103" id="103"/>
          <p:cNvSpPr txBox="true"/>
          <p:nvPr/>
        </p:nvSpPr>
        <p:spPr>
          <a:xfrm rot="0">
            <a:off x="12122388" y="3709400"/>
            <a:ext cx="5151005" cy="784860"/>
          </a:xfrm>
          <a:prstGeom prst="rect">
            <a:avLst/>
          </a:prstGeom>
        </p:spPr>
        <p:txBody>
          <a:bodyPr anchor="t" rtlCol="false" tIns="0" lIns="0" bIns="0" rIns="0">
            <a:spAutoFit/>
          </a:bodyPr>
          <a:lstStyle/>
          <a:p>
            <a:pPr algn="l">
              <a:lnSpc>
                <a:spcPts val="2940"/>
              </a:lnSpc>
            </a:pPr>
            <a:r>
              <a:rPr lang="en-US" sz="2100" b="true">
                <a:solidFill>
                  <a:srgbClr val="D9514B"/>
                </a:solidFill>
                <a:latin typeface="Helvetica World Bold"/>
                <a:ea typeface="Helvetica World Bold"/>
                <a:cs typeface="Helvetica World Bold"/>
                <a:sym typeface="Helvetica World Bold"/>
              </a:rPr>
              <a:t>Conclusion &amp; Actionable Insights:</a:t>
            </a:r>
          </a:p>
          <a:p>
            <a:pPr algn="l">
              <a:lnSpc>
                <a:spcPts val="2940"/>
              </a:lnSpc>
            </a:pPr>
            <a:r>
              <a:rPr lang="en-US" sz="2100" b="true">
                <a:solidFill>
                  <a:srgbClr val="D9514B"/>
                </a:solidFill>
                <a:latin typeface="Helvetica World Bold"/>
                <a:ea typeface="Helvetica World Bold"/>
                <a:cs typeface="Helvetica World Bold"/>
                <a:sym typeface="Helvetica World Bold"/>
              </a:rPr>
              <a:t>"So, what’s the takeaway? </a:t>
            </a:r>
          </a:p>
        </p:txBody>
      </p:sp>
      <p:sp>
        <p:nvSpPr>
          <p:cNvPr name="TextBox 104" id="104"/>
          <p:cNvSpPr txBox="true"/>
          <p:nvPr/>
        </p:nvSpPr>
        <p:spPr>
          <a:xfrm rot="0">
            <a:off x="23438" y="5794268"/>
            <a:ext cx="6039024" cy="2385060"/>
          </a:xfrm>
          <a:prstGeom prst="rect">
            <a:avLst/>
          </a:prstGeom>
        </p:spPr>
        <p:txBody>
          <a:bodyPr anchor="t" rtlCol="false" tIns="0" lIns="0" bIns="0" rIns="0">
            <a:spAutoFit/>
          </a:bodyPr>
          <a:lstStyle/>
          <a:p>
            <a:pPr algn="just">
              <a:lnSpc>
                <a:spcPts val="2940"/>
              </a:lnSpc>
            </a:pPr>
            <a:r>
              <a:rPr lang="en-US" sz="2100" b="true">
                <a:solidFill>
                  <a:srgbClr val="44A796"/>
                </a:solidFill>
                <a:latin typeface="Helvetica World Bold"/>
                <a:ea typeface="Helvetica World Bold"/>
                <a:cs typeface="Helvetica World Bold"/>
                <a:sym typeface="Helvetica World Bold"/>
              </a:rPr>
              <a:t>Reels:</a:t>
            </a:r>
          </a:p>
          <a:p>
            <a:pPr algn="just">
              <a:lnSpc>
                <a:spcPts val="2940"/>
              </a:lnSpc>
            </a:pPr>
            <a:r>
              <a:rPr lang="en-US" sz="2100" b="true">
                <a:solidFill>
                  <a:srgbClr val="44A796"/>
                </a:solidFill>
                <a:latin typeface="Helvetica World Bold"/>
                <a:ea typeface="Helvetica World Bold"/>
                <a:cs typeface="Helvetica World Bold"/>
                <a:sym typeface="Helvetica World Bold"/>
              </a:rPr>
              <a:t>"Our video content, especially the reels, is really making waves. For instance, our 'Healthy Snack – Oats with Banana' Reel hit 9.5K views! That’s a clear signal: dynamic, short-form videos drive high engagement."</a:t>
            </a:r>
          </a:p>
        </p:txBody>
      </p:sp>
      <p:sp>
        <p:nvSpPr>
          <p:cNvPr name="TextBox 105" id="105"/>
          <p:cNvSpPr txBox="true"/>
          <p:nvPr/>
        </p:nvSpPr>
        <p:spPr>
          <a:xfrm rot="0">
            <a:off x="13013554" y="4922773"/>
            <a:ext cx="4784487" cy="2356485"/>
          </a:xfrm>
          <a:prstGeom prst="rect">
            <a:avLst/>
          </a:prstGeom>
        </p:spPr>
        <p:txBody>
          <a:bodyPr anchor="t" rtlCol="false" tIns="0" lIns="0" bIns="0" rIns="0">
            <a:spAutoFit/>
          </a:bodyPr>
          <a:lstStyle/>
          <a:p>
            <a:pPr algn="l">
              <a:lnSpc>
                <a:spcPts val="2940"/>
              </a:lnSpc>
            </a:pPr>
            <a:r>
              <a:rPr lang="en-US" sz="2100" b="true">
                <a:solidFill>
                  <a:srgbClr val="DD8033"/>
                </a:solidFill>
                <a:latin typeface="Helvetica World Bold"/>
                <a:ea typeface="Helvetica World Bold"/>
                <a:cs typeface="Helvetica World Bold"/>
                <a:sym typeface="Helvetica World Bold"/>
              </a:rPr>
              <a:t>Our reports confirm that while we’re getting great reach and viewer numbers, our next step is to convert these impressions into lasting engagement</a:t>
            </a:r>
          </a:p>
          <a:p>
            <a:pPr algn="l">
              <a:lnSpc>
                <a:spcPts val="2940"/>
              </a:lnSpc>
            </a:pPr>
          </a:p>
        </p:txBody>
      </p:sp>
      <p:sp>
        <p:nvSpPr>
          <p:cNvPr name="TextBox 106" id="106"/>
          <p:cNvSpPr txBox="true"/>
          <p:nvPr/>
        </p:nvSpPr>
        <p:spPr>
          <a:xfrm rot="0">
            <a:off x="-268184" y="8301346"/>
            <a:ext cx="6263039" cy="1750058"/>
          </a:xfrm>
          <a:prstGeom prst="rect">
            <a:avLst/>
          </a:prstGeom>
        </p:spPr>
        <p:txBody>
          <a:bodyPr anchor="t" rtlCol="false" tIns="0" lIns="0" bIns="0" rIns="0">
            <a:spAutoFit/>
          </a:bodyPr>
          <a:lstStyle/>
          <a:p>
            <a:pPr algn="r">
              <a:lnSpc>
                <a:spcPts val="2168"/>
              </a:lnSpc>
            </a:pPr>
            <a:r>
              <a:rPr lang="en-US" sz="1548" b="true">
                <a:solidFill>
                  <a:srgbClr val="9CC147"/>
                </a:solidFill>
                <a:latin typeface="Helvetica World Bold"/>
                <a:ea typeface="Helvetica World Bold"/>
                <a:cs typeface="Helvetica World Bold"/>
                <a:sym typeface="Helvetica World Bold"/>
              </a:rPr>
              <a:t>Static Images:</a:t>
            </a:r>
          </a:p>
          <a:p>
            <a:pPr algn="r">
              <a:lnSpc>
                <a:spcPts val="2168"/>
              </a:lnSpc>
            </a:pPr>
            <a:r>
              <a:rPr lang="en-US" sz="1548" b="true">
                <a:solidFill>
                  <a:srgbClr val="9CC147"/>
                </a:solidFill>
                <a:latin typeface="Helvetica World Bold"/>
                <a:ea typeface="Helvetica World Bold"/>
                <a:cs typeface="Helvetica World Bold"/>
                <a:sym typeface="Helvetica World Bold"/>
              </a:rPr>
              <a:t>"Static posts, like our product showcases and educational graphics, are essential. However, they don't generate as much buzz as our reels. This tells us that while they maintain brand consistency, we could boost their performance by integrating more interactive elements."</a:t>
            </a:r>
          </a:p>
        </p:txBody>
      </p:sp>
      <p:sp>
        <p:nvSpPr>
          <p:cNvPr name="TextBox 107" id="107"/>
          <p:cNvSpPr txBox="true"/>
          <p:nvPr/>
        </p:nvSpPr>
        <p:spPr>
          <a:xfrm rot="0">
            <a:off x="12551013" y="7241158"/>
            <a:ext cx="3875279" cy="1584960"/>
          </a:xfrm>
          <a:prstGeom prst="rect">
            <a:avLst/>
          </a:prstGeom>
        </p:spPr>
        <p:txBody>
          <a:bodyPr anchor="t" rtlCol="false" tIns="0" lIns="0" bIns="0" rIns="0">
            <a:spAutoFit/>
          </a:bodyPr>
          <a:lstStyle/>
          <a:p>
            <a:pPr algn="l">
              <a:lnSpc>
                <a:spcPts val="2940"/>
              </a:lnSpc>
            </a:pPr>
            <a:r>
              <a:rPr lang="en-US" sz="2100" b="true">
                <a:solidFill>
                  <a:srgbClr val="18738C"/>
                </a:solidFill>
                <a:latin typeface="Helvetica World Bold"/>
                <a:ea typeface="Helvetica World Bold"/>
                <a:cs typeface="Helvetica World Bold"/>
                <a:sym typeface="Helvetica World Bold"/>
              </a:rPr>
              <a:t>especially by ramping up our dynamic video content and filling in the gaps with more interactive Stories."</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5369066">
            <a:off x="1208010" y="4315373"/>
            <a:ext cx="2089895" cy="1503230"/>
            <a:chOff x="0" y="0"/>
            <a:chExt cx="565006" cy="406400"/>
          </a:xfrm>
        </p:grpSpPr>
        <p:sp>
          <p:nvSpPr>
            <p:cNvPr name="Freeform 4" id="4"/>
            <p:cNvSpPr/>
            <p:nvPr/>
          </p:nvSpPr>
          <p:spPr>
            <a:xfrm flipH="false" flipV="false" rot="0">
              <a:off x="0" y="0"/>
              <a:ext cx="565006" cy="406400"/>
            </a:xfrm>
            <a:custGeom>
              <a:avLst/>
              <a:gdLst/>
              <a:ahLst/>
              <a:cxnLst/>
              <a:rect r="r" b="b" t="t" l="l"/>
              <a:pathLst>
                <a:path h="406400" w="565006">
                  <a:moveTo>
                    <a:pt x="361806" y="0"/>
                  </a:moveTo>
                  <a:lnTo>
                    <a:pt x="0" y="0"/>
                  </a:lnTo>
                  <a:lnTo>
                    <a:pt x="0" y="406400"/>
                  </a:lnTo>
                  <a:lnTo>
                    <a:pt x="361806" y="406400"/>
                  </a:lnTo>
                  <a:lnTo>
                    <a:pt x="565006" y="203200"/>
                  </a:lnTo>
                  <a:lnTo>
                    <a:pt x="361806" y="0"/>
                  </a:lnTo>
                  <a:close/>
                </a:path>
              </a:pathLst>
            </a:custGeom>
            <a:solidFill>
              <a:srgbClr val="18738C"/>
            </a:solidFill>
          </p:spPr>
        </p:sp>
        <p:sp>
          <p:nvSpPr>
            <p:cNvPr name="TextBox 5" id="5"/>
            <p:cNvSpPr txBox="true"/>
            <p:nvPr/>
          </p:nvSpPr>
          <p:spPr>
            <a:xfrm>
              <a:off x="0" y="-9525"/>
              <a:ext cx="450706" cy="415925"/>
            </a:xfrm>
            <a:prstGeom prst="rect">
              <a:avLst/>
            </a:prstGeom>
          </p:spPr>
          <p:txBody>
            <a:bodyPr anchor="ctr" rtlCol="false" tIns="50800" lIns="50800" bIns="50800" rIns="50800"/>
            <a:lstStyle/>
            <a:p>
              <a:pPr algn="ctr">
                <a:lnSpc>
                  <a:spcPts val="2879"/>
                </a:lnSpc>
              </a:pPr>
            </a:p>
          </p:txBody>
        </p:sp>
      </p:grpSp>
      <p:grpSp>
        <p:nvGrpSpPr>
          <p:cNvPr name="Group 6" id="6"/>
          <p:cNvGrpSpPr/>
          <p:nvPr/>
        </p:nvGrpSpPr>
        <p:grpSpPr>
          <a:xfrm rot="5369066">
            <a:off x="3916889" y="4315373"/>
            <a:ext cx="2089895" cy="1503230"/>
            <a:chOff x="0" y="0"/>
            <a:chExt cx="565006" cy="406400"/>
          </a:xfrm>
        </p:grpSpPr>
        <p:sp>
          <p:nvSpPr>
            <p:cNvPr name="Freeform 7" id="7"/>
            <p:cNvSpPr/>
            <p:nvPr/>
          </p:nvSpPr>
          <p:spPr>
            <a:xfrm flipH="false" flipV="false" rot="0">
              <a:off x="0" y="0"/>
              <a:ext cx="565006" cy="406400"/>
            </a:xfrm>
            <a:custGeom>
              <a:avLst/>
              <a:gdLst/>
              <a:ahLst/>
              <a:cxnLst/>
              <a:rect r="r" b="b" t="t" l="l"/>
              <a:pathLst>
                <a:path h="406400" w="565006">
                  <a:moveTo>
                    <a:pt x="361806" y="0"/>
                  </a:moveTo>
                  <a:lnTo>
                    <a:pt x="0" y="0"/>
                  </a:lnTo>
                  <a:lnTo>
                    <a:pt x="0" y="406400"/>
                  </a:lnTo>
                  <a:lnTo>
                    <a:pt x="361806" y="406400"/>
                  </a:lnTo>
                  <a:lnTo>
                    <a:pt x="565006" y="203200"/>
                  </a:lnTo>
                  <a:lnTo>
                    <a:pt x="361806" y="0"/>
                  </a:lnTo>
                  <a:close/>
                </a:path>
              </a:pathLst>
            </a:custGeom>
            <a:solidFill>
              <a:srgbClr val="44A796"/>
            </a:solidFill>
          </p:spPr>
        </p:sp>
        <p:sp>
          <p:nvSpPr>
            <p:cNvPr name="TextBox 8" id="8"/>
            <p:cNvSpPr txBox="true"/>
            <p:nvPr/>
          </p:nvSpPr>
          <p:spPr>
            <a:xfrm>
              <a:off x="0" y="-9525"/>
              <a:ext cx="450706" cy="415925"/>
            </a:xfrm>
            <a:prstGeom prst="rect">
              <a:avLst/>
            </a:prstGeom>
          </p:spPr>
          <p:txBody>
            <a:bodyPr anchor="ctr" rtlCol="false" tIns="50800" lIns="50800" bIns="50800" rIns="50800"/>
            <a:lstStyle/>
            <a:p>
              <a:pPr algn="ctr">
                <a:lnSpc>
                  <a:spcPts val="2879"/>
                </a:lnSpc>
              </a:pPr>
            </a:p>
          </p:txBody>
        </p:sp>
      </p:grpSp>
      <p:grpSp>
        <p:nvGrpSpPr>
          <p:cNvPr name="Group 9" id="9"/>
          <p:cNvGrpSpPr/>
          <p:nvPr/>
        </p:nvGrpSpPr>
        <p:grpSpPr>
          <a:xfrm rot="5369066">
            <a:off x="1491941" y="3270467"/>
            <a:ext cx="1503230" cy="150323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738C"/>
            </a:solidFill>
            <a:ln cap="sq">
              <a:noFill/>
              <a:prstDash val="solid"/>
              <a:miter/>
            </a:ln>
          </p:spPr>
        </p:sp>
        <p:sp>
          <p:nvSpPr>
            <p:cNvPr name="TextBox 11" id="11"/>
            <p:cNvSpPr txBox="true"/>
            <p:nvPr/>
          </p:nvSpPr>
          <p:spPr>
            <a:xfrm>
              <a:off x="76200" y="66675"/>
              <a:ext cx="660400" cy="669925"/>
            </a:xfrm>
            <a:prstGeom prst="rect">
              <a:avLst/>
            </a:prstGeom>
          </p:spPr>
          <p:txBody>
            <a:bodyPr anchor="ctr" rtlCol="false" tIns="50800" lIns="50800" bIns="50800" rIns="50800"/>
            <a:lstStyle/>
            <a:p>
              <a:pPr algn="ctr">
                <a:lnSpc>
                  <a:spcPts val="2879"/>
                </a:lnSpc>
              </a:pPr>
            </a:p>
          </p:txBody>
        </p:sp>
      </p:grpSp>
      <p:grpSp>
        <p:nvGrpSpPr>
          <p:cNvPr name="Group 12" id="12"/>
          <p:cNvGrpSpPr/>
          <p:nvPr/>
        </p:nvGrpSpPr>
        <p:grpSpPr>
          <a:xfrm rot="5369066">
            <a:off x="4200819" y="3270467"/>
            <a:ext cx="1503230" cy="150323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A796"/>
            </a:solidFill>
            <a:ln cap="sq">
              <a:noFill/>
              <a:prstDash val="solid"/>
              <a:miter/>
            </a:ln>
          </p:spPr>
        </p:sp>
        <p:sp>
          <p:nvSpPr>
            <p:cNvPr name="TextBox 14" id="14"/>
            <p:cNvSpPr txBox="true"/>
            <p:nvPr/>
          </p:nvSpPr>
          <p:spPr>
            <a:xfrm>
              <a:off x="76200" y="66675"/>
              <a:ext cx="660400" cy="669925"/>
            </a:xfrm>
            <a:prstGeom prst="rect">
              <a:avLst/>
            </a:prstGeom>
          </p:spPr>
          <p:txBody>
            <a:bodyPr anchor="ctr" rtlCol="false" tIns="50800" lIns="50800" bIns="50800" rIns="50800"/>
            <a:lstStyle/>
            <a:p>
              <a:pPr algn="ctr">
                <a:lnSpc>
                  <a:spcPts val="2879"/>
                </a:lnSpc>
              </a:pPr>
            </a:p>
          </p:txBody>
        </p:sp>
      </p:grpSp>
      <p:sp>
        <p:nvSpPr>
          <p:cNvPr name="Freeform 15" id="15"/>
          <p:cNvSpPr/>
          <p:nvPr/>
        </p:nvSpPr>
        <p:spPr>
          <a:xfrm flipH="false" flipV="false" rot="0">
            <a:off x="1388491" y="3263734"/>
            <a:ext cx="1710129" cy="1710129"/>
          </a:xfrm>
          <a:custGeom>
            <a:avLst/>
            <a:gdLst/>
            <a:ahLst/>
            <a:cxnLst/>
            <a:rect r="r" b="b" t="t" l="l"/>
            <a:pathLst>
              <a:path h="1710129" w="1710129">
                <a:moveTo>
                  <a:pt x="0" y="0"/>
                </a:moveTo>
                <a:lnTo>
                  <a:pt x="1710129" y="0"/>
                </a:lnTo>
                <a:lnTo>
                  <a:pt x="1710129" y="1710129"/>
                </a:lnTo>
                <a:lnTo>
                  <a:pt x="0" y="1710129"/>
                </a:lnTo>
                <a:lnTo>
                  <a:pt x="0" y="0"/>
                </a:lnTo>
                <a:close/>
              </a:path>
            </a:pathLst>
          </a:custGeom>
          <a:blipFill>
            <a:blip r:embed="rId3">
              <a:alphaModFix amt="28000"/>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0">
            <a:off x="4097370" y="3263734"/>
            <a:ext cx="1710129" cy="1710129"/>
          </a:xfrm>
          <a:custGeom>
            <a:avLst/>
            <a:gdLst/>
            <a:ahLst/>
            <a:cxnLst/>
            <a:rect r="r" b="b" t="t" l="l"/>
            <a:pathLst>
              <a:path h="1710129" w="1710129">
                <a:moveTo>
                  <a:pt x="0" y="0"/>
                </a:moveTo>
                <a:lnTo>
                  <a:pt x="1710128" y="0"/>
                </a:lnTo>
                <a:lnTo>
                  <a:pt x="1710128" y="1710129"/>
                </a:lnTo>
                <a:lnTo>
                  <a:pt x="0" y="1710129"/>
                </a:lnTo>
                <a:lnTo>
                  <a:pt x="0" y="0"/>
                </a:lnTo>
                <a:close/>
              </a:path>
            </a:pathLst>
          </a:custGeom>
          <a:blipFill>
            <a:blip r:embed="rId3">
              <a:alphaModFix amt="28000"/>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5369066">
            <a:off x="1665949" y="3444476"/>
            <a:ext cx="1155213" cy="1155213"/>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19" id="19"/>
            <p:cNvSpPr txBox="true"/>
            <p:nvPr/>
          </p:nvSpPr>
          <p:spPr>
            <a:xfrm>
              <a:off x="76200" y="66675"/>
              <a:ext cx="660400" cy="669925"/>
            </a:xfrm>
            <a:prstGeom prst="rect">
              <a:avLst/>
            </a:prstGeom>
          </p:spPr>
          <p:txBody>
            <a:bodyPr anchor="ctr" rtlCol="false" tIns="50800" lIns="50800" bIns="50800" rIns="50800"/>
            <a:lstStyle/>
            <a:p>
              <a:pPr algn="ctr">
                <a:lnSpc>
                  <a:spcPts val="2879"/>
                </a:lnSpc>
              </a:pPr>
            </a:p>
          </p:txBody>
        </p:sp>
      </p:grpSp>
      <p:grpSp>
        <p:nvGrpSpPr>
          <p:cNvPr name="Group 20" id="20"/>
          <p:cNvGrpSpPr/>
          <p:nvPr/>
        </p:nvGrpSpPr>
        <p:grpSpPr>
          <a:xfrm rot="5369066">
            <a:off x="4374827" y="3444476"/>
            <a:ext cx="1155213" cy="115521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22" id="22"/>
            <p:cNvSpPr txBox="true"/>
            <p:nvPr/>
          </p:nvSpPr>
          <p:spPr>
            <a:xfrm>
              <a:off x="76200" y="66675"/>
              <a:ext cx="660400" cy="669925"/>
            </a:xfrm>
            <a:prstGeom prst="rect">
              <a:avLst/>
            </a:prstGeom>
          </p:spPr>
          <p:txBody>
            <a:bodyPr anchor="ctr" rtlCol="false" tIns="50800" lIns="50800" bIns="50800" rIns="50800"/>
            <a:lstStyle/>
            <a:p>
              <a:pPr algn="ctr">
                <a:lnSpc>
                  <a:spcPts val="2879"/>
                </a:lnSpc>
              </a:pPr>
            </a:p>
          </p:txBody>
        </p:sp>
      </p:grpSp>
      <p:sp>
        <p:nvSpPr>
          <p:cNvPr name="Freeform 23" id="23"/>
          <p:cNvSpPr/>
          <p:nvPr/>
        </p:nvSpPr>
        <p:spPr>
          <a:xfrm flipH="false" flipV="false" rot="0">
            <a:off x="1061854" y="6571390"/>
            <a:ext cx="16230600" cy="40577"/>
          </a:xfrm>
          <a:custGeom>
            <a:avLst/>
            <a:gdLst/>
            <a:ahLst/>
            <a:cxnLst/>
            <a:rect r="r" b="b" t="t" l="l"/>
            <a:pathLst>
              <a:path h="40577" w="16230600">
                <a:moveTo>
                  <a:pt x="0" y="0"/>
                </a:moveTo>
                <a:lnTo>
                  <a:pt x="16230600" y="0"/>
                </a:lnTo>
                <a:lnTo>
                  <a:pt x="16230600" y="40577"/>
                </a:lnTo>
                <a:lnTo>
                  <a:pt x="0" y="405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24" id="24"/>
          <p:cNvGrpSpPr/>
          <p:nvPr/>
        </p:nvGrpSpPr>
        <p:grpSpPr>
          <a:xfrm rot="2954012">
            <a:off x="2048989" y="6370803"/>
            <a:ext cx="401175" cy="40117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738C"/>
            </a:solidFill>
            <a:ln w="57150" cap="sq">
              <a:solidFill>
                <a:srgbClr val="FFFFFF"/>
              </a:solidFill>
              <a:prstDash val="solid"/>
              <a:miter/>
            </a:ln>
          </p:spPr>
        </p:sp>
        <p:sp>
          <p:nvSpPr>
            <p:cNvPr name="TextBox 26" id="26"/>
            <p:cNvSpPr txBox="true"/>
            <p:nvPr/>
          </p:nvSpPr>
          <p:spPr>
            <a:xfrm>
              <a:off x="76200" y="66675"/>
              <a:ext cx="660400" cy="669925"/>
            </a:xfrm>
            <a:prstGeom prst="rect">
              <a:avLst/>
            </a:prstGeom>
          </p:spPr>
          <p:txBody>
            <a:bodyPr anchor="ctr" rtlCol="false" tIns="50800" lIns="50800" bIns="50800" rIns="50800"/>
            <a:lstStyle/>
            <a:p>
              <a:pPr algn="ctr">
                <a:lnSpc>
                  <a:spcPts val="2879"/>
                </a:lnSpc>
              </a:pPr>
            </a:p>
          </p:txBody>
        </p:sp>
      </p:grpSp>
      <p:grpSp>
        <p:nvGrpSpPr>
          <p:cNvPr name="Group 27" id="27"/>
          <p:cNvGrpSpPr/>
          <p:nvPr/>
        </p:nvGrpSpPr>
        <p:grpSpPr>
          <a:xfrm rot="2954012">
            <a:off x="4757868" y="6370803"/>
            <a:ext cx="401175" cy="40117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4A796"/>
            </a:solidFill>
            <a:ln w="57150" cap="sq">
              <a:solidFill>
                <a:srgbClr val="FFFFFF"/>
              </a:solidFill>
              <a:prstDash val="solid"/>
              <a:miter/>
            </a:ln>
          </p:spPr>
        </p:sp>
        <p:sp>
          <p:nvSpPr>
            <p:cNvPr name="TextBox 29" id="29"/>
            <p:cNvSpPr txBox="true"/>
            <p:nvPr/>
          </p:nvSpPr>
          <p:spPr>
            <a:xfrm>
              <a:off x="76200" y="66675"/>
              <a:ext cx="660400" cy="669925"/>
            </a:xfrm>
            <a:prstGeom prst="rect">
              <a:avLst/>
            </a:prstGeom>
          </p:spPr>
          <p:txBody>
            <a:bodyPr anchor="ctr" rtlCol="false" tIns="50800" lIns="50800" bIns="50800" rIns="50800"/>
            <a:lstStyle/>
            <a:p>
              <a:pPr algn="ctr">
                <a:lnSpc>
                  <a:spcPts val="2879"/>
                </a:lnSpc>
              </a:pPr>
            </a:p>
          </p:txBody>
        </p:sp>
      </p:grpSp>
      <p:grpSp>
        <p:nvGrpSpPr>
          <p:cNvPr name="Group 30" id="30"/>
          <p:cNvGrpSpPr/>
          <p:nvPr/>
        </p:nvGrpSpPr>
        <p:grpSpPr>
          <a:xfrm rot="5369066">
            <a:off x="6625768" y="4315373"/>
            <a:ext cx="2089895" cy="1503230"/>
            <a:chOff x="0" y="0"/>
            <a:chExt cx="565006" cy="406400"/>
          </a:xfrm>
        </p:grpSpPr>
        <p:sp>
          <p:nvSpPr>
            <p:cNvPr name="Freeform 31" id="31"/>
            <p:cNvSpPr/>
            <p:nvPr/>
          </p:nvSpPr>
          <p:spPr>
            <a:xfrm flipH="false" flipV="false" rot="0">
              <a:off x="0" y="0"/>
              <a:ext cx="565006" cy="406400"/>
            </a:xfrm>
            <a:custGeom>
              <a:avLst/>
              <a:gdLst/>
              <a:ahLst/>
              <a:cxnLst/>
              <a:rect r="r" b="b" t="t" l="l"/>
              <a:pathLst>
                <a:path h="406400" w="565006">
                  <a:moveTo>
                    <a:pt x="361806" y="0"/>
                  </a:moveTo>
                  <a:lnTo>
                    <a:pt x="0" y="0"/>
                  </a:lnTo>
                  <a:lnTo>
                    <a:pt x="0" y="406400"/>
                  </a:lnTo>
                  <a:lnTo>
                    <a:pt x="361806" y="406400"/>
                  </a:lnTo>
                  <a:lnTo>
                    <a:pt x="565006" y="203200"/>
                  </a:lnTo>
                  <a:lnTo>
                    <a:pt x="361806" y="0"/>
                  </a:lnTo>
                  <a:close/>
                </a:path>
              </a:pathLst>
            </a:custGeom>
            <a:solidFill>
              <a:srgbClr val="9CC147"/>
            </a:solidFill>
          </p:spPr>
        </p:sp>
        <p:sp>
          <p:nvSpPr>
            <p:cNvPr name="TextBox 32" id="32"/>
            <p:cNvSpPr txBox="true"/>
            <p:nvPr/>
          </p:nvSpPr>
          <p:spPr>
            <a:xfrm>
              <a:off x="0" y="-9525"/>
              <a:ext cx="450706" cy="415925"/>
            </a:xfrm>
            <a:prstGeom prst="rect">
              <a:avLst/>
            </a:prstGeom>
          </p:spPr>
          <p:txBody>
            <a:bodyPr anchor="ctr" rtlCol="false" tIns="50800" lIns="50800" bIns="50800" rIns="50800"/>
            <a:lstStyle/>
            <a:p>
              <a:pPr algn="ctr">
                <a:lnSpc>
                  <a:spcPts val="2879"/>
                </a:lnSpc>
              </a:pPr>
            </a:p>
          </p:txBody>
        </p:sp>
      </p:grpSp>
      <p:grpSp>
        <p:nvGrpSpPr>
          <p:cNvPr name="Group 33" id="33"/>
          <p:cNvGrpSpPr/>
          <p:nvPr/>
        </p:nvGrpSpPr>
        <p:grpSpPr>
          <a:xfrm rot="5369066">
            <a:off x="6909698" y="3270467"/>
            <a:ext cx="1503230" cy="150323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CC147"/>
            </a:solidFill>
            <a:ln cap="sq">
              <a:noFill/>
              <a:prstDash val="solid"/>
              <a:miter/>
            </a:ln>
          </p:spPr>
        </p:sp>
        <p:sp>
          <p:nvSpPr>
            <p:cNvPr name="TextBox 35" id="35"/>
            <p:cNvSpPr txBox="true"/>
            <p:nvPr/>
          </p:nvSpPr>
          <p:spPr>
            <a:xfrm>
              <a:off x="76200" y="66675"/>
              <a:ext cx="660400" cy="669925"/>
            </a:xfrm>
            <a:prstGeom prst="rect">
              <a:avLst/>
            </a:prstGeom>
          </p:spPr>
          <p:txBody>
            <a:bodyPr anchor="ctr" rtlCol="false" tIns="50800" lIns="50800" bIns="50800" rIns="50800"/>
            <a:lstStyle/>
            <a:p>
              <a:pPr algn="ctr">
                <a:lnSpc>
                  <a:spcPts val="2879"/>
                </a:lnSpc>
              </a:pPr>
            </a:p>
          </p:txBody>
        </p:sp>
      </p:grpSp>
      <p:sp>
        <p:nvSpPr>
          <p:cNvPr name="Freeform 36" id="36"/>
          <p:cNvSpPr/>
          <p:nvPr/>
        </p:nvSpPr>
        <p:spPr>
          <a:xfrm flipH="false" flipV="false" rot="0">
            <a:off x="6800227" y="3263734"/>
            <a:ext cx="1710129" cy="1710129"/>
          </a:xfrm>
          <a:custGeom>
            <a:avLst/>
            <a:gdLst/>
            <a:ahLst/>
            <a:cxnLst/>
            <a:rect r="r" b="b" t="t" l="l"/>
            <a:pathLst>
              <a:path h="1710129" w="1710129">
                <a:moveTo>
                  <a:pt x="0" y="0"/>
                </a:moveTo>
                <a:lnTo>
                  <a:pt x="1710129" y="0"/>
                </a:lnTo>
                <a:lnTo>
                  <a:pt x="1710129" y="1710129"/>
                </a:lnTo>
                <a:lnTo>
                  <a:pt x="0" y="1710129"/>
                </a:lnTo>
                <a:lnTo>
                  <a:pt x="0" y="0"/>
                </a:lnTo>
                <a:close/>
              </a:path>
            </a:pathLst>
          </a:custGeom>
          <a:blipFill>
            <a:blip r:embed="rId3">
              <a:alphaModFix amt="28000"/>
              <a:extLst>
                <a:ext uri="{96DAC541-7B7A-43D3-8B79-37D633B846F1}">
                  <asvg:svgBlip xmlns:asvg="http://schemas.microsoft.com/office/drawing/2016/SVG/main" r:embed="rId4"/>
                </a:ext>
              </a:extLst>
            </a:blip>
            <a:stretch>
              <a:fillRect l="0" t="0" r="0" b="0"/>
            </a:stretch>
          </a:blipFill>
        </p:spPr>
      </p:sp>
      <p:grpSp>
        <p:nvGrpSpPr>
          <p:cNvPr name="Group 37" id="37"/>
          <p:cNvGrpSpPr/>
          <p:nvPr/>
        </p:nvGrpSpPr>
        <p:grpSpPr>
          <a:xfrm rot="5369066">
            <a:off x="7083706" y="3444476"/>
            <a:ext cx="1155213" cy="1155213"/>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39" id="39"/>
            <p:cNvSpPr txBox="true"/>
            <p:nvPr/>
          </p:nvSpPr>
          <p:spPr>
            <a:xfrm>
              <a:off x="76200" y="66675"/>
              <a:ext cx="660400" cy="669925"/>
            </a:xfrm>
            <a:prstGeom prst="rect">
              <a:avLst/>
            </a:prstGeom>
          </p:spPr>
          <p:txBody>
            <a:bodyPr anchor="ctr" rtlCol="false" tIns="50800" lIns="50800" bIns="50800" rIns="50800"/>
            <a:lstStyle/>
            <a:p>
              <a:pPr algn="ctr">
                <a:lnSpc>
                  <a:spcPts val="2879"/>
                </a:lnSpc>
              </a:pPr>
            </a:p>
          </p:txBody>
        </p:sp>
      </p:grpSp>
      <p:grpSp>
        <p:nvGrpSpPr>
          <p:cNvPr name="Group 40" id="40"/>
          <p:cNvGrpSpPr/>
          <p:nvPr/>
        </p:nvGrpSpPr>
        <p:grpSpPr>
          <a:xfrm rot="2954012">
            <a:off x="7466746" y="6370803"/>
            <a:ext cx="401175" cy="401175"/>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CC147"/>
            </a:solidFill>
            <a:ln w="57150" cap="sq">
              <a:solidFill>
                <a:srgbClr val="FFFFFF"/>
              </a:solidFill>
              <a:prstDash val="solid"/>
              <a:miter/>
            </a:ln>
          </p:spPr>
        </p:sp>
        <p:sp>
          <p:nvSpPr>
            <p:cNvPr name="TextBox 42" id="42"/>
            <p:cNvSpPr txBox="true"/>
            <p:nvPr/>
          </p:nvSpPr>
          <p:spPr>
            <a:xfrm>
              <a:off x="76200" y="66675"/>
              <a:ext cx="660400" cy="669925"/>
            </a:xfrm>
            <a:prstGeom prst="rect">
              <a:avLst/>
            </a:prstGeom>
          </p:spPr>
          <p:txBody>
            <a:bodyPr anchor="ctr" rtlCol="false" tIns="50800" lIns="50800" bIns="50800" rIns="50800"/>
            <a:lstStyle/>
            <a:p>
              <a:pPr algn="ctr">
                <a:lnSpc>
                  <a:spcPts val="2879"/>
                </a:lnSpc>
              </a:pPr>
            </a:p>
          </p:txBody>
        </p:sp>
      </p:grpSp>
      <p:grpSp>
        <p:nvGrpSpPr>
          <p:cNvPr name="Group 43" id="43"/>
          <p:cNvGrpSpPr/>
          <p:nvPr/>
        </p:nvGrpSpPr>
        <p:grpSpPr>
          <a:xfrm rot="5369066">
            <a:off x="9334646" y="4315373"/>
            <a:ext cx="2089895" cy="1503230"/>
            <a:chOff x="0" y="0"/>
            <a:chExt cx="565006" cy="406400"/>
          </a:xfrm>
        </p:grpSpPr>
        <p:sp>
          <p:nvSpPr>
            <p:cNvPr name="Freeform 44" id="44"/>
            <p:cNvSpPr/>
            <p:nvPr/>
          </p:nvSpPr>
          <p:spPr>
            <a:xfrm flipH="false" flipV="false" rot="0">
              <a:off x="0" y="0"/>
              <a:ext cx="565006" cy="406400"/>
            </a:xfrm>
            <a:custGeom>
              <a:avLst/>
              <a:gdLst/>
              <a:ahLst/>
              <a:cxnLst/>
              <a:rect r="r" b="b" t="t" l="l"/>
              <a:pathLst>
                <a:path h="406400" w="565006">
                  <a:moveTo>
                    <a:pt x="361806" y="0"/>
                  </a:moveTo>
                  <a:lnTo>
                    <a:pt x="0" y="0"/>
                  </a:lnTo>
                  <a:lnTo>
                    <a:pt x="0" y="406400"/>
                  </a:lnTo>
                  <a:lnTo>
                    <a:pt x="361806" y="406400"/>
                  </a:lnTo>
                  <a:lnTo>
                    <a:pt x="565006" y="203200"/>
                  </a:lnTo>
                  <a:lnTo>
                    <a:pt x="361806" y="0"/>
                  </a:lnTo>
                  <a:close/>
                </a:path>
              </a:pathLst>
            </a:custGeom>
            <a:solidFill>
              <a:srgbClr val="18738C"/>
            </a:solidFill>
          </p:spPr>
        </p:sp>
        <p:sp>
          <p:nvSpPr>
            <p:cNvPr name="TextBox 45" id="45"/>
            <p:cNvSpPr txBox="true"/>
            <p:nvPr/>
          </p:nvSpPr>
          <p:spPr>
            <a:xfrm>
              <a:off x="0" y="-9525"/>
              <a:ext cx="450706" cy="415925"/>
            </a:xfrm>
            <a:prstGeom prst="rect">
              <a:avLst/>
            </a:prstGeom>
          </p:spPr>
          <p:txBody>
            <a:bodyPr anchor="ctr" rtlCol="false" tIns="50800" lIns="50800" bIns="50800" rIns="50800"/>
            <a:lstStyle/>
            <a:p>
              <a:pPr algn="ctr">
                <a:lnSpc>
                  <a:spcPts val="2879"/>
                </a:lnSpc>
              </a:pPr>
            </a:p>
          </p:txBody>
        </p:sp>
      </p:grpSp>
      <p:grpSp>
        <p:nvGrpSpPr>
          <p:cNvPr name="Group 46" id="46"/>
          <p:cNvGrpSpPr/>
          <p:nvPr/>
        </p:nvGrpSpPr>
        <p:grpSpPr>
          <a:xfrm rot="5369066">
            <a:off x="9618576" y="3270467"/>
            <a:ext cx="1503230" cy="1503230"/>
            <a:chOff x="0" y="0"/>
            <a:chExt cx="812800" cy="812800"/>
          </a:xfrm>
        </p:grpSpPr>
        <p:sp>
          <p:nvSpPr>
            <p:cNvPr name="Freeform 47" id="4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738C"/>
            </a:solidFill>
            <a:ln cap="sq">
              <a:noFill/>
              <a:prstDash val="solid"/>
              <a:miter/>
            </a:ln>
          </p:spPr>
        </p:sp>
        <p:sp>
          <p:nvSpPr>
            <p:cNvPr name="TextBox 48" id="48"/>
            <p:cNvSpPr txBox="true"/>
            <p:nvPr/>
          </p:nvSpPr>
          <p:spPr>
            <a:xfrm>
              <a:off x="76200" y="66675"/>
              <a:ext cx="660400" cy="669925"/>
            </a:xfrm>
            <a:prstGeom prst="rect">
              <a:avLst/>
            </a:prstGeom>
          </p:spPr>
          <p:txBody>
            <a:bodyPr anchor="ctr" rtlCol="false" tIns="50800" lIns="50800" bIns="50800" rIns="50800"/>
            <a:lstStyle/>
            <a:p>
              <a:pPr algn="ctr">
                <a:lnSpc>
                  <a:spcPts val="2879"/>
                </a:lnSpc>
              </a:pPr>
            </a:p>
          </p:txBody>
        </p:sp>
      </p:grpSp>
      <p:sp>
        <p:nvSpPr>
          <p:cNvPr name="Freeform 49" id="49"/>
          <p:cNvSpPr/>
          <p:nvPr/>
        </p:nvSpPr>
        <p:spPr>
          <a:xfrm flipH="false" flipV="false" rot="0">
            <a:off x="9503085" y="3263734"/>
            <a:ext cx="1710129" cy="1710129"/>
          </a:xfrm>
          <a:custGeom>
            <a:avLst/>
            <a:gdLst/>
            <a:ahLst/>
            <a:cxnLst/>
            <a:rect r="r" b="b" t="t" l="l"/>
            <a:pathLst>
              <a:path h="1710129" w="1710129">
                <a:moveTo>
                  <a:pt x="0" y="0"/>
                </a:moveTo>
                <a:lnTo>
                  <a:pt x="1710129" y="0"/>
                </a:lnTo>
                <a:lnTo>
                  <a:pt x="1710129" y="1710129"/>
                </a:lnTo>
                <a:lnTo>
                  <a:pt x="0" y="1710129"/>
                </a:lnTo>
                <a:lnTo>
                  <a:pt x="0" y="0"/>
                </a:lnTo>
                <a:close/>
              </a:path>
            </a:pathLst>
          </a:custGeom>
          <a:blipFill>
            <a:blip r:embed="rId3">
              <a:alphaModFix amt="28000"/>
              <a:extLst>
                <a:ext uri="{96DAC541-7B7A-43D3-8B79-37D633B846F1}">
                  <asvg:svgBlip xmlns:asvg="http://schemas.microsoft.com/office/drawing/2016/SVG/main" r:embed="rId4"/>
                </a:ext>
              </a:extLst>
            </a:blip>
            <a:stretch>
              <a:fillRect l="0" t="0" r="0" b="0"/>
            </a:stretch>
          </a:blipFill>
        </p:spPr>
      </p:sp>
      <p:grpSp>
        <p:nvGrpSpPr>
          <p:cNvPr name="Group 50" id="50"/>
          <p:cNvGrpSpPr/>
          <p:nvPr/>
        </p:nvGrpSpPr>
        <p:grpSpPr>
          <a:xfrm rot="5369066">
            <a:off x="9792585" y="3444476"/>
            <a:ext cx="1155213" cy="1155213"/>
            <a:chOff x="0" y="0"/>
            <a:chExt cx="812800" cy="812800"/>
          </a:xfrm>
        </p:grpSpPr>
        <p:sp>
          <p:nvSpPr>
            <p:cNvPr name="Freeform 51" id="5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52" id="52"/>
            <p:cNvSpPr txBox="true"/>
            <p:nvPr/>
          </p:nvSpPr>
          <p:spPr>
            <a:xfrm>
              <a:off x="76200" y="66675"/>
              <a:ext cx="660400" cy="669925"/>
            </a:xfrm>
            <a:prstGeom prst="rect">
              <a:avLst/>
            </a:prstGeom>
          </p:spPr>
          <p:txBody>
            <a:bodyPr anchor="ctr" rtlCol="false" tIns="50800" lIns="50800" bIns="50800" rIns="50800"/>
            <a:lstStyle/>
            <a:p>
              <a:pPr algn="ctr">
                <a:lnSpc>
                  <a:spcPts val="2879"/>
                </a:lnSpc>
              </a:pPr>
            </a:p>
          </p:txBody>
        </p:sp>
      </p:grpSp>
      <p:grpSp>
        <p:nvGrpSpPr>
          <p:cNvPr name="Group 53" id="53"/>
          <p:cNvGrpSpPr/>
          <p:nvPr/>
        </p:nvGrpSpPr>
        <p:grpSpPr>
          <a:xfrm rot="2954012">
            <a:off x="10175625" y="6370803"/>
            <a:ext cx="401175" cy="401175"/>
            <a:chOff x="0" y="0"/>
            <a:chExt cx="812800" cy="812800"/>
          </a:xfrm>
        </p:grpSpPr>
        <p:sp>
          <p:nvSpPr>
            <p:cNvPr name="Freeform 54" id="5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8033"/>
            </a:solidFill>
            <a:ln w="57150" cap="sq">
              <a:solidFill>
                <a:srgbClr val="FFFFFF"/>
              </a:solidFill>
              <a:prstDash val="solid"/>
              <a:miter/>
            </a:ln>
          </p:spPr>
        </p:sp>
        <p:sp>
          <p:nvSpPr>
            <p:cNvPr name="TextBox 55" id="55"/>
            <p:cNvSpPr txBox="true"/>
            <p:nvPr/>
          </p:nvSpPr>
          <p:spPr>
            <a:xfrm>
              <a:off x="76200" y="66675"/>
              <a:ext cx="660400" cy="669925"/>
            </a:xfrm>
            <a:prstGeom prst="rect">
              <a:avLst/>
            </a:prstGeom>
          </p:spPr>
          <p:txBody>
            <a:bodyPr anchor="ctr" rtlCol="false" tIns="50800" lIns="50800" bIns="50800" rIns="50800"/>
            <a:lstStyle/>
            <a:p>
              <a:pPr algn="ctr">
                <a:lnSpc>
                  <a:spcPts val="2879"/>
                </a:lnSpc>
              </a:pPr>
            </a:p>
          </p:txBody>
        </p:sp>
      </p:grpSp>
      <p:grpSp>
        <p:nvGrpSpPr>
          <p:cNvPr name="Group 56" id="56"/>
          <p:cNvGrpSpPr/>
          <p:nvPr/>
        </p:nvGrpSpPr>
        <p:grpSpPr>
          <a:xfrm rot="5369066">
            <a:off x="12043525" y="4315373"/>
            <a:ext cx="2089895" cy="1503230"/>
            <a:chOff x="0" y="0"/>
            <a:chExt cx="565006" cy="406400"/>
          </a:xfrm>
        </p:grpSpPr>
        <p:sp>
          <p:nvSpPr>
            <p:cNvPr name="Freeform 57" id="57"/>
            <p:cNvSpPr/>
            <p:nvPr/>
          </p:nvSpPr>
          <p:spPr>
            <a:xfrm flipH="false" flipV="false" rot="0">
              <a:off x="0" y="0"/>
              <a:ext cx="565006" cy="406400"/>
            </a:xfrm>
            <a:custGeom>
              <a:avLst/>
              <a:gdLst/>
              <a:ahLst/>
              <a:cxnLst/>
              <a:rect r="r" b="b" t="t" l="l"/>
              <a:pathLst>
                <a:path h="406400" w="565006">
                  <a:moveTo>
                    <a:pt x="361806" y="0"/>
                  </a:moveTo>
                  <a:lnTo>
                    <a:pt x="0" y="0"/>
                  </a:lnTo>
                  <a:lnTo>
                    <a:pt x="0" y="406400"/>
                  </a:lnTo>
                  <a:lnTo>
                    <a:pt x="361806" y="406400"/>
                  </a:lnTo>
                  <a:lnTo>
                    <a:pt x="565006" y="203200"/>
                  </a:lnTo>
                  <a:lnTo>
                    <a:pt x="361806" y="0"/>
                  </a:lnTo>
                  <a:close/>
                </a:path>
              </a:pathLst>
            </a:custGeom>
            <a:solidFill>
              <a:srgbClr val="D9514B"/>
            </a:solidFill>
          </p:spPr>
        </p:sp>
        <p:sp>
          <p:nvSpPr>
            <p:cNvPr name="TextBox 58" id="58"/>
            <p:cNvSpPr txBox="true"/>
            <p:nvPr/>
          </p:nvSpPr>
          <p:spPr>
            <a:xfrm>
              <a:off x="0" y="-9525"/>
              <a:ext cx="450706" cy="415925"/>
            </a:xfrm>
            <a:prstGeom prst="rect">
              <a:avLst/>
            </a:prstGeom>
          </p:spPr>
          <p:txBody>
            <a:bodyPr anchor="ctr" rtlCol="false" tIns="50800" lIns="50800" bIns="50800" rIns="50800"/>
            <a:lstStyle/>
            <a:p>
              <a:pPr algn="ctr">
                <a:lnSpc>
                  <a:spcPts val="2879"/>
                </a:lnSpc>
              </a:pPr>
            </a:p>
          </p:txBody>
        </p:sp>
      </p:grpSp>
      <p:grpSp>
        <p:nvGrpSpPr>
          <p:cNvPr name="Group 59" id="59"/>
          <p:cNvGrpSpPr/>
          <p:nvPr/>
        </p:nvGrpSpPr>
        <p:grpSpPr>
          <a:xfrm rot="5369066">
            <a:off x="12327455" y="3270467"/>
            <a:ext cx="1503230" cy="1503230"/>
            <a:chOff x="0" y="0"/>
            <a:chExt cx="812800" cy="812800"/>
          </a:xfrm>
        </p:grpSpPr>
        <p:sp>
          <p:nvSpPr>
            <p:cNvPr name="Freeform 60" id="6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514B"/>
            </a:solidFill>
            <a:ln cap="sq">
              <a:noFill/>
              <a:prstDash val="solid"/>
              <a:miter/>
            </a:ln>
          </p:spPr>
        </p:sp>
        <p:sp>
          <p:nvSpPr>
            <p:cNvPr name="TextBox 61" id="61"/>
            <p:cNvSpPr txBox="true"/>
            <p:nvPr/>
          </p:nvSpPr>
          <p:spPr>
            <a:xfrm>
              <a:off x="76200" y="66675"/>
              <a:ext cx="660400" cy="669925"/>
            </a:xfrm>
            <a:prstGeom prst="rect">
              <a:avLst/>
            </a:prstGeom>
          </p:spPr>
          <p:txBody>
            <a:bodyPr anchor="ctr" rtlCol="false" tIns="50800" lIns="50800" bIns="50800" rIns="50800"/>
            <a:lstStyle/>
            <a:p>
              <a:pPr algn="ctr">
                <a:lnSpc>
                  <a:spcPts val="2879"/>
                </a:lnSpc>
              </a:pPr>
            </a:p>
          </p:txBody>
        </p:sp>
      </p:grpSp>
      <p:sp>
        <p:nvSpPr>
          <p:cNvPr name="Freeform 62" id="62"/>
          <p:cNvSpPr/>
          <p:nvPr/>
        </p:nvSpPr>
        <p:spPr>
          <a:xfrm flipH="false" flipV="false" rot="0">
            <a:off x="12205942" y="3263734"/>
            <a:ext cx="1710129" cy="1710129"/>
          </a:xfrm>
          <a:custGeom>
            <a:avLst/>
            <a:gdLst/>
            <a:ahLst/>
            <a:cxnLst/>
            <a:rect r="r" b="b" t="t" l="l"/>
            <a:pathLst>
              <a:path h="1710129" w="1710129">
                <a:moveTo>
                  <a:pt x="0" y="0"/>
                </a:moveTo>
                <a:lnTo>
                  <a:pt x="1710129" y="0"/>
                </a:lnTo>
                <a:lnTo>
                  <a:pt x="1710129" y="1710129"/>
                </a:lnTo>
                <a:lnTo>
                  <a:pt x="0" y="1710129"/>
                </a:lnTo>
                <a:lnTo>
                  <a:pt x="0" y="0"/>
                </a:lnTo>
                <a:close/>
              </a:path>
            </a:pathLst>
          </a:custGeom>
          <a:blipFill>
            <a:blip r:embed="rId3">
              <a:alphaModFix amt="28000"/>
              <a:extLst>
                <a:ext uri="{96DAC541-7B7A-43D3-8B79-37D633B846F1}">
                  <asvg:svgBlip xmlns:asvg="http://schemas.microsoft.com/office/drawing/2016/SVG/main" r:embed="rId4"/>
                </a:ext>
              </a:extLst>
            </a:blip>
            <a:stretch>
              <a:fillRect l="0" t="0" r="0" b="0"/>
            </a:stretch>
          </a:blipFill>
        </p:spPr>
      </p:sp>
      <p:grpSp>
        <p:nvGrpSpPr>
          <p:cNvPr name="Group 63" id="63"/>
          <p:cNvGrpSpPr/>
          <p:nvPr/>
        </p:nvGrpSpPr>
        <p:grpSpPr>
          <a:xfrm rot="5369066">
            <a:off x="12501463" y="3444476"/>
            <a:ext cx="1155213" cy="1155213"/>
            <a:chOff x="0" y="0"/>
            <a:chExt cx="812800" cy="812800"/>
          </a:xfrm>
        </p:grpSpPr>
        <p:sp>
          <p:nvSpPr>
            <p:cNvPr name="Freeform 64" id="6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65" id="65"/>
            <p:cNvSpPr txBox="true"/>
            <p:nvPr/>
          </p:nvSpPr>
          <p:spPr>
            <a:xfrm>
              <a:off x="76200" y="66675"/>
              <a:ext cx="660400" cy="669925"/>
            </a:xfrm>
            <a:prstGeom prst="rect">
              <a:avLst/>
            </a:prstGeom>
          </p:spPr>
          <p:txBody>
            <a:bodyPr anchor="ctr" rtlCol="false" tIns="50800" lIns="50800" bIns="50800" rIns="50800"/>
            <a:lstStyle/>
            <a:p>
              <a:pPr algn="ctr">
                <a:lnSpc>
                  <a:spcPts val="2879"/>
                </a:lnSpc>
              </a:pPr>
            </a:p>
          </p:txBody>
        </p:sp>
      </p:grpSp>
      <p:grpSp>
        <p:nvGrpSpPr>
          <p:cNvPr name="Group 66" id="66"/>
          <p:cNvGrpSpPr/>
          <p:nvPr/>
        </p:nvGrpSpPr>
        <p:grpSpPr>
          <a:xfrm rot="2954012">
            <a:off x="12884504" y="6370803"/>
            <a:ext cx="401175" cy="401175"/>
            <a:chOff x="0" y="0"/>
            <a:chExt cx="812800" cy="812800"/>
          </a:xfrm>
        </p:grpSpPr>
        <p:sp>
          <p:nvSpPr>
            <p:cNvPr name="Freeform 67" id="6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514B"/>
            </a:solidFill>
            <a:ln w="57150" cap="sq">
              <a:solidFill>
                <a:srgbClr val="FFFFFF"/>
              </a:solidFill>
              <a:prstDash val="solid"/>
              <a:miter/>
            </a:ln>
          </p:spPr>
        </p:sp>
        <p:sp>
          <p:nvSpPr>
            <p:cNvPr name="TextBox 68" id="68"/>
            <p:cNvSpPr txBox="true"/>
            <p:nvPr/>
          </p:nvSpPr>
          <p:spPr>
            <a:xfrm>
              <a:off x="76200" y="66675"/>
              <a:ext cx="660400" cy="669925"/>
            </a:xfrm>
            <a:prstGeom prst="rect">
              <a:avLst/>
            </a:prstGeom>
          </p:spPr>
          <p:txBody>
            <a:bodyPr anchor="ctr" rtlCol="false" tIns="50800" lIns="50800" bIns="50800" rIns="50800"/>
            <a:lstStyle/>
            <a:p>
              <a:pPr algn="ctr">
                <a:lnSpc>
                  <a:spcPts val="2879"/>
                </a:lnSpc>
              </a:pPr>
            </a:p>
          </p:txBody>
        </p:sp>
      </p:grpSp>
      <p:grpSp>
        <p:nvGrpSpPr>
          <p:cNvPr name="Group 69" id="69"/>
          <p:cNvGrpSpPr/>
          <p:nvPr/>
        </p:nvGrpSpPr>
        <p:grpSpPr>
          <a:xfrm rot="5369066">
            <a:off x="14752403" y="4315373"/>
            <a:ext cx="2089895" cy="1503230"/>
            <a:chOff x="0" y="0"/>
            <a:chExt cx="565006" cy="406400"/>
          </a:xfrm>
        </p:grpSpPr>
        <p:sp>
          <p:nvSpPr>
            <p:cNvPr name="Freeform 70" id="70"/>
            <p:cNvSpPr/>
            <p:nvPr/>
          </p:nvSpPr>
          <p:spPr>
            <a:xfrm flipH="false" flipV="false" rot="0">
              <a:off x="0" y="0"/>
              <a:ext cx="565006" cy="406400"/>
            </a:xfrm>
            <a:custGeom>
              <a:avLst/>
              <a:gdLst/>
              <a:ahLst/>
              <a:cxnLst/>
              <a:rect r="r" b="b" t="t" l="l"/>
              <a:pathLst>
                <a:path h="406400" w="565006">
                  <a:moveTo>
                    <a:pt x="361806" y="0"/>
                  </a:moveTo>
                  <a:lnTo>
                    <a:pt x="0" y="0"/>
                  </a:lnTo>
                  <a:lnTo>
                    <a:pt x="0" y="406400"/>
                  </a:lnTo>
                  <a:lnTo>
                    <a:pt x="361806" y="406400"/>
                  </a:lnTo>
                  <a:lnTo>
                    <a:pt x="565006" y="203200"/>
                  </a:lnTo>
                  <a:lnTo>
                    <a:pt x="361806" y="0"/>
                  </a:lnTo>
                  <a:close/>
                </a:path>
              </a:pathLst>
            </a:custGeom>
            <a:solidFill>
              <a:srgbClr val="D9514B"/>
            </a:solidFill>
          </p:spPr>
        </p:sp>
        <p:sp>
          <p:nvSpPr>
            <p:cNvPr name="TextBox 71" id="71"/>
            <p:cNvSpPr txBox="true"/>
            <p:nvPr/>
          </p:nvSpPr>
          <p:spPr>
            <a:xfrm>
              <a:off x="0" y="-9525"/>
              <a:ext cx="450706" cy="415925"/>
            </a:xfrm>
            <a:prstGeom prst="rect">
              <a:avLst/>
            </a:prstGeom>
          </p:spPr>
          <p:txBody>
            <a:bodyPr anchor="ctr" rtlCol="false" tIns="50800" lIns="50800" bIns="50800" rIns="50800"/>
            <a:lstStyle/>
            <a:p>
              <a:pPr algn="ctr">
                <a:lnSpc>
                  <a:spcPts val="2879"/>
                </a:lnSpc>
              </a:pPr>
            </a:p>
          </p:txBody>
        </p:sp>
      </p:grpSp>
      <p:grpSp>
        <p:nvGrpSpPr>
          <p:cNvPr name="Group 72" id="72"/>
          <p:cNvGrpSpPr/>
          <p:nvPr/>
        </p:nvGrpSpPr>
        <p:grpSpPr>
          <a:xfrm rot="5369066">
            <a:off x="15036333" y="3270467"/>
            <a:ext cx="1503230" cy="1503230"/>
            <a:chOff x="0" y="0"/>
            <a:chExt cx="812800" cy="812800"/>
          </a:xfrm>
        </p:grpSpPr>
        <p:sp>
          <p:nvSpPr>
            <p:cNvPr name="Freeform 73" id="7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9514B"/>
            </a:solidFill>
            <a:ln cap="sq">
              <a:noFill/>
              <a:prstDash val="solid"/>
              <a:miter/>
            </a:ln>
          </p:spPr>
        </p:sp>
        <p:sp>
          <p:nvSpPr>
            <p:cNvPr name="TextBox 74" id="74"/>
            <p:cNvSpPr txBox="true"/>
            <p:nvPr/>
          </p:nvSpPr>
          <p:spPr>
            <a:xfrm>
              <a:off x="76200" y="66675"/>
              <a:ext cx="660400" cy="669925"/>
            </a:xfrm>
            <a:prstGeom prst="rect">
              <a:avLst/>
            </a:prstGeom>
          </p:spPr>
          <p:txBody>
            <a:bodyPr anchor="ctr" rtlCol="false" tIns="50800" lIns="50800" bIns="50800" rIns="50800"/>
            <a:lstStyle/>
            <a:p>
              <a:pPr algn="ctr">
                <a:lnSpc>
                  <a:spcPts val="2879"/>
                </a:lnSpc>
              </a:pPr>
            </a:p>
          </p:txBody>
        </p:sp>
      </p:grpSp>
      <p:sp>
        <p:nvSpPr>
          <p:cNvPr name="Freeform 75" id="75"/>
          <p:cNvSpPr/>
          <p:nvPr/>
        </p:nvSpPr>
        <p:spPr>
          <a:xfrm flipH="false" flipV="false" rot="0">
            <a:off x="14908800" y="3263734"/>
            <a:ext cx="1710129" cy="1710129"/>
          </a:xfrm>
          <a:custGeom>
            <a:avLst/>
            <a:gdLst/>
            <a:ahLst/>
            <a:cxnLst/>
            <a:rect r="r" b="b" t="t" l="l"/>
            <a:pathLst>
              <a:path h="1710129" w="1710129">
                <a:moveTo>
                  <a:pt x="0" y="0"/>
                </a:moveTo>
                <a:lnTo>
                  <a:pt x="1710129" y="0"/>
                </a:lnTo>
                <a:lnTo>
                  <a:pt x="1710129" y="1710129"/>
                </a:lnTo>
                <a:lnTo>
                  <a:pt x="0" y="1710129"/>
                </a:lnTo>
                <a:lnTo>
                  <a:pt x="0" y="0"/>
                </a:lnTo>
                <a:close/>
              </a:path>
            </a:pathLst>
          </a:custGeom>
          <a:blipFill>
            <a:blip r:embed="rId3">
              <a:alphaModFix amt="28000"/>
              <a:extLst>
                <a:ext uri="{96DAC541-7B7A-43D3-8B79-37D633B846F1}">
                  <asvg:svgBlip xmlns:asvg="http://schemas.microsoft.com/office/drawing/2016/SVG/main" r:embed="rId4"/>
                </a:ext>
              </a:extLst>
            </a:blip>
            <a:stretch>
              <a:fillRect l="0" t="0" r="0" b="0"/>
            </a:stretch>
          </a:blipFill>
        </p:spPr>
      </p:sp>
      <p:grpSp>
        <p:nvGrpSpPr>
          <p:cNvPr name="Group 76" id="76"/>
          <p:cNvGrpSpPr/>
          <p:nvPr/>
        </p:nvGrpSpPr>
        <p:grpSpPr>
          <a:xfrm rot="5369066">
            <a:off x="15210342" y="3444476"/>
            <a:ext cx="1155213" cy="1155213"/>
            <a:chOff x="0" y="0"/>
            <a:chExt cx="812800" cy="812800"/>
          </a:xfrm>
        </p:grpSpPr>
        <p:sp>
          <p:nvSpPr>
            <p:cNvPr name="Freeform 77" id="7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cap="sq">
              <a:noFill/>
              <a:prstDash val="solid"/>
              <a:miter/>
            </a:ln>
          </p:spPr>
        </p:sp>
        <p:sp>
          <p:nvSpPr>
            <p:cNvPr name="TextBox 78" id="78"/>
            <p:cNvSpPr txBox="true"/>
            <p:nvPr/>
          </p:nvSpPr>
          <p:spPr>
            <a:xfrm>
              <a:off x="76200" y="66675"/>
              <a:ext cx="660400" cy="669925"/>
            </a:xfrm>
            <a:prstGeom prst="rect">
              <a:avLst/>
            </a:prstGeom>
          </p:spPr>
          <p:txBody>
            <a:bodyPr anchor="ctr" rtlCol="false" tIns="50800" lIns="50800" bIns="50800" rIns="50800"/>
            <a:lstStyle/>
            <a:p>
              <a:pPr algn="ctr">
                <a:lnSpc>
                  <a:spcPts val="2879"/>
                </a:lnSpc>
              </a:pPr>
            </a:p>
          </p:txBody>
        </p:sp>
      </p:grpSp>
      <p:grpSp>
        <p:nvGrpSpPr>
          <p:cNvPr name="Group 79" id="79"/>
          <p:cNvGrpSpPr/>
          <p:nvPr/>
        </p:nvGrpSpPr>
        <p:grpSpPr>
          <a:xfrm rot="2954012">
            <a:off x="15593382" y="6370803"/>
            <a:ext cx="401175" cy="401175"/>
            <a:chOff x="0" y="0"/>
            <a:chExt cx="812800" cy="812800"/>
          </a:xfrm>
        </p:grpSpPr>
        <p:sp>
          <p:nvSpPr>
            <p:cNvPr name="Freeform 80" id="8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55382"/>
            </a:solidFill>
            <a:ln w="57150" cap="sq">
              <a:solidFill>
                <a:srgbClr val="FFFFFF"/>
              </a:solidFill>
              <a:prstDash val="solid"/>
              <a:miter/>
            </a:ln>
          </p:spPr>
        </p:sp>
        <p:sp>
          <p:nvSpPr>
            <p:cNvPr name="TextBox 81" id="81"/>
            <p:cNvSpPr txBox="true"/>
            <p:nvPr/>
          </p:nvSpPr>
          <p:spPr>
            <a:xfrm>
              <a:off x="76200" y="66675"/>
              <a:ext cx="660400" cy="669925"/>
            </a:xfrm>
            <a:prstGeom prst="rect">
              <a:avLst/>
            </a:prstGeom>
          </p:spPr>
          <p:txBody>
            <a:bodyPr anchor="ctr" rtlCol="false" tIns="50800" lIns="50800" bIns="50800" rIns="50800"/>
            <a:lstStyle/>
            <a:p>
              <a:pPr algn="ctr">
                <a:lnSpc>
                  <a:spcPts val="2879"/>
                </a:lnSpc>
              </a:pPr>
            </a:p>
          </p:txBody>
        </p:sp>
      </p:grpSp>
      <p:sp>
        <p:nvSpPr>
          <p:cNvPr name="Freeform 82" id="82"/>
          <p:cNvSpPr/>
          <p:nvPr/>
        </p:nvSpPr>
        <p:spPr>
          <a:xfrm flipH="false" flipV="false" rot="0">
            <a:off x="1832449" y="3610976"/>
            <a:ext cx="822212" cy="822212"/>
          </a:xfrm>
          <a:custGeom>
            <a:avLst/>
            <a:gdLst/>
            <a:ahLst/>
            <a:cxnLst/>
            <a:rect r="r" b="b" t="t" l="l"/>
            <a:pathLst>
              <a:path h="822212" w="822212">
                <a:moveTo>
                  <a:pt x="0" y="0"/>
                </a:moveTo>
                <a:lnTo>
                  <a:pt x="822212" y="0"/>
                </a:lnTo>
                <a:lnTo>
                  <a:pt x="822212" y="822212"/>
                </a:lnTo>
                <a:lnTo>
                  <a:pt x="0" y="82221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3" id="83"/>
          <p:cNvSpPr/>
          <p:nvPr/>
        </p:nvSpPr>
        <p:spPr>
          <a:xfrm flipH="false" flipV="false" rot="0">
            <a:off x="4585016" y="3696917"/>
            <a:ext cx="734837" cy="650331"/>
          </a:xfrm>
          <a:custGeom>
            <a:avLst/>
            <a:gdLst/>
            <a:ahLst/>
            <a:cxnLst/>
            <a:rect r="r" b="b" t="t" l="l"/>
            <a:pathLst>
              <a:path h="650331" w="734837">
                <a:moveTo>
                  <a:pt x="0" y="0"/>
                </a:moveTo>
                <a:lnTo>
                  <a:pt x="734836" y="0"/>
                </a:lnTo>
                <a:lnTo>
                  <a:pt x="734836" y="650330"/>
                </a:lnTo>
                <a:lnTo>
                  <a:pt x="0" y="65033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4" id="84"/>
          <p:cNvSpPr/>
          <p:nvPr/>
        </p:nvSpPr>
        <p:spPr>
          <a:xfrm flipH="false" flipV="false" rot="0">
            <a:off x="7321906" y="3662921"/>
            <a:ext cx="678814" cy="718322"/>
          </a:xfrm>
          <a:custGeom>
            <a:avLst/>
            <a:gdLst/>
            <a:ahLst/>
            <a:cxnLst/>
            <a:rect r="r" b="b" t="t" l="l"/>
            <a:pathLst>
              <a:path h="718322" w="678814">
                <a:moveTo>
                  <a:pt x="0" y="0"/>
                </a:moveTo>
                <a:lnTo>
                  <a:pt x="678814" y="0"/>
                </a:lnTo>
                <a:lnTo>
                  <a:pt x="678814" y="718322"/>
                </a:lnTo>
                <a:lnTo>
                  <a:pt x="0" y="71832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5" id="85"/>
          <p:cNvSpPr/>
          <p:nvPr/>
        </p:nvSpPr>
        <p:spPr>
          <a:xfrm flipH="false" flipV="false" rot="0">
            <a:off x="9995476" y="3622386"/>
            <a:ext cx="749431" cy="799393"/>
          </a:xfrm>
          <a:custGeom>
            <a:avLst/>
            <a:gdLst/>
            <a:ahLst/>
            <a:cxnLst/>
            <a:rect r="r" b="b" t="t" l="l"/>
            <a:pathLst>
              <a:path h="799393" w="749431">
                <a:moveTo>
                  <a:pt x="0" y="0"/>
                </a:moveTo>
                <a:lnTo>
                  <a:pt x="749431" y="0"/>
                </a:lnTo>
                <a:lnTo>
                  <a:pt x="749431" y="799393"/>
                </a:lnTo>
                <a:lnTo>
                  <a:pt x="0" y="79939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86" id="86"/>
          <p:cNvSpPr/>
          <p:nvPr/>
        </p:nvSpPr>
        <p:spPr>
          <a:xfrm flipH="false" flipV="false" rot="0">
            <a:off x="12722007" y="3683319"/>
            <a:ext cx="714125" cy="677527"/>
          </a:xfrm>
          <a:custGeom>
            <a:avLst/>
            <a:gdLst/>
            <a:ahLst/>
            <a:cxnLst/>
            <a:rect r="r" b="b" t="t" l="l"/>
            <a:pathLst>
              <a:path h="677527" w="714125">
                <a:moveTo>
                  <a:pt x="0" y="0"/>
                </a:moveTo>
                <a:lnTo>
                  <a:pt x="714126" y="0"/>
                </a:lnTo>
                <a:lnTo>
                  <a:pt x="714126" y="677526"/>
                </a:lnTo>
                <a:lnTo>
                  <a:pt x="0" y="677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87" id="87"/>
          <p:cNvSpPr/>
          <p:nvPr/>
        </p:nvSpPr>
        <p:spPr>
          <a:xfrm flipH="false" flipV="false" rot="0">
            <a:off x="15436017" y="3647188"/>
            <a:ext cx="703863" cy="749788"/>
          </a:xfrm>
          <a:custGeom>
            <a:avLst/>
            <a:gdLst/>
            <a:ahLst/>
            <a:cxnLst/>
            <a:rect r="r" b="b" t="t" l="l"/>
            <a:pathLst>
              <a:path h="749788" w="703863">
                <a:moveTo>
                  <a:pt x="0" y="0"/>
                </a:moveTo>
                <a:lnTo>
                  <a:pt x="703863" y="0"/>
                </a:lnTo>
                <a:lnTo>
                  <a:pt x="703863" y="749788"/>
                </a:lnTo>
                <a:lnTo>
                  <a:pt x="0" y="749788"/>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88" id="88"/>
          <p:cNvSpPr/>
          <p:nvPr/>
        </p:nvSpPr>
        <p:spPr>
          <a:xfrm flipH="false" flipV="false" rot="8777138">
            <a:off x="-1313568" y="-847123"/>
            <a:ext cx="3788221" cy="1875169"/>
          </a:xfrm>
          <a:custGeom>
            <a:avLst/>
            <a:gdLst/>
            <a:ahLst/>
            <a:cxnLst/>
            <a:rect r="r" b="b" t="t" l="l"/>
            <a:pathLst>
              <a:path h="1875169" w="3788221">
                <a:moveTo>
                  <a:pt x="0" y="0"/>
                </a:moveTo>
                <a:lnTo>
                  <a:pt x="3788220" y="0"/>
                </a:lnTo>
                <a:lnTo>
                  <a:pt x="3788220" y="1875170"/>
                </a:lnTo>
                <a:lnTo>
                  <a:pt x="0" y="1875170"/>
                </a:lnTo>
                <a:lnTo>
                  <a:pt x="0" y="0"/>
                </a:lnTo>
                <a:close/>
              </a:path>
            </a:pathLst>
          </a:custGeom>
          <a:blipFill>
            <a:blip r:embed="rId19">
              <a:alphaModFix amt="12000"/>
              <a:extLst>
                <a:ext uri="{96DAC541-7B7A-43D3-8B79-37D633B846F1}">
                  <asvg:svgBlip xmlns:asvg="http://schemas.microsoft.com/office/drawing/2016/SVG/main" r:embed="rId20"/>
                </a:ext>
              </a:extLst>
            </a:blip>
            <a:stretch>
              <a:fillRect l="0" t="0" r="0" b="0"/>
            </a:stretch>
          </a:blipFill>
        </p:spPr>
      </p:sp>
      <p:sp>
        <p:nvSpPr>
          <p:cNvPr name="Freeform 89" id="89"/>
          <p:cNvSpPr/>
          <p:nvPr/>
        </p:nvSpPr>
        <p:spPr>
          <a:xfrm flipH="false" flipV="false" rot="-6621215">
            <a:off x="16173313" y="9240934"/>
            <a:ext cx="2494990" cy="2460684"/>
          </a:xfrm>
          <a:custGeom>
            <a:avLst/>
            <a:gdLst/>
            <a:ahLst/>
            <a:cxnLst/>
            <a:rect r="r" b="b" t="t" l="l"/>
            <a:pathLst>
              <a:path h="2460684" w="2494990">
                <a:moveTo>
                  <a:pt x="0" y="0"/>
                </a:moveTo>
                <a:lnTo>
                  <a:pt x="2494990" y="0"/>
                </a:lnTo>
                <a:lnTo>
                  <a:pt x="2494990" y="2460684"/>
                </a:lnTo>
                <a:lnTo>
                  <a:pt x="0" y="2460684"/>
                </a:lnTo>
                <a:lnTo>
                  <a:pt x="0" y="0"/>
                </a:lnTo>
                <a:close/>
              </a:path>
            </a:pathLst>
          </a:custGeom>
          <a:blipFill>
            <a:blip r:embed="rId21">
              <a:alphaModFix amt="12000"/>
              <a:extLst>
                <a:ext uri="{96DAC541-7B7A-43D3-8B79-37D633B846F1}">
                  <asvg:svgBlip xmlns:asvg="http://schemas.microsoft.com/office/drawing/2016/SVG/main" r:embed="rId22"/>
                </a:ext>
              </a:extLst>
            </a:blip>
            <a:stretch>
              <a:fillRect l="0" t="0" r="0" b="0"/>
            </a:stretch>
          </a:blipFill>
        </p:spPr>
      </p:sp>
      <p:sp>
        <p:nvSpPr>
          <p:cNvPr name="Freeform 90" id="90"/>
          <p:cNvSpPr/>
          <p:nvPr/>
        </p:nvSpPr>
        <p:spPr>
          <a:xfrm flipH="false" flipV="false" rot="0">
            <a:off x="17126934" y="-558250"/>
            <a:ext cx="1718153" cy="1513406"/>
          </a:xfrm>
          <a:custGeom>
            <a:avLst/>
            <a:gdLst/>
            <a:ahLst/>
            <a:cxnLst/>
            <a:rect r="r" b="b" t="t" l="l"/>
            <a:pathLst>
              <a:path h="1513406" w="1718153">
                <a:moveTo>
                  <a:pt x="0" y="0"/>
                </a:moveTo>
                <a:lnTo>
                  <a:pt x="1718152" y="0"/>
                </a:lnTo>
                <a:lnTo>
                  <a:pt x="1718152" y="1513406"/>
                </a:lnTo>
                <a:lnTo>
                  <a:pt x="0" y="1513406"/>
                </a:lnTo>
                <a:lnTo>
                  <a:pt x="0" y="0"/>
                </a:lnTo>
                <a:close/>
              </a:path>
            </a:pathLst>
          </a:custGeom>
          <a:blipFill>
            <a:blip r:embed="rId23">
              <a:alphaModFix amt="19999"/>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TextBox 91" id="91"/>
          <p:cNvSpPr txBox="true"/>
          <p:nvPr/>
        </p:nvSpPr>
        <p:spPr>
          <a:xfrm rot="0">
            <a:off x="3492271" y="1121590"/>
            <a:ext cx="11369766" cy="800100"/>
          </a:xfrm>
          <a:prstGeom prst="rect">
            <a:avLst/>
          </a:prstGeom>
        </p:spPr>
        <p:txBody>
          <a:bodyPr anchor="t" rtlCol="false" tIns="0" lIns="0" bIns="0" rIns="0">
            <a:spAutoFit/>
          </a:bodyPr>
          <a:lstStyle/>
          <a:p>
            <a:pPr algn="ctr">
              <a:lnSpc>
                <a:spcPts val="6240"/>
              </a:lnSpc>
            </a:pPr>
            <a:r>
              <a:rPr lang="en-US" sz="5200" b="true">
                <a:solidFill>
                  <a:srgbClr val="000000"/>
                </a:solidFill>
                <a:latin typeface="Roboto Bold"/>
                <a:ea typeface="Roboto Bold"/>
                <a:cs typeface="Roboto Bold"/>
                <a:sym typeface="Roboto Bold"/>
              </a:rPr>
              <a:t>Recommendations</a:t>
            </a:r>
          </a:p>
        </p:txBody>
      </p:sp>
      <p:sp>
        <p:nvSpPr>
          <p:cNvPr name="TextBox 92" id="92"/>
          <p:cNvSpPr txBox="true"/>
          <p:nvPr/>
        </p:nvSpPr>
        <p:spPr>
          <a:xfrm rot="0">
            <a:off x="1861516" y="4805362"/>
            <a:ext cx="782883" cy="504825"/>
          </a:xfrm>
          <a:prstGeom prst="rect">
            <a:avLst/>
          </a:prstGeom>
        </p:spPr>
        <p:txBody>
          <a:bodyPr anchor="t" rtlCol="false" tIns="0" lIns="0" bIns="0" rIns="0">
            <a:spAutoFit/>
          </a:bodyPr>
          <a:lstStyle/>
          <a:p>
            <a:pPr algn="ctr">
              <a:lnSpc>
                <a:spcPts val="3840"/>
              </a:lnSpc>
            </a:pPr>
            <a:r>
              <a:rPr lang="en-US" sz="3200" b="true">
                <a:solidFill>
                  <a:srgbClr val="FFFFFF"/>
                </a:solidFill>
                <a:latin typeface="Roboto Bold"/>
                <a:ea typeface="Roboto Bold"/>
                <a:cs typeface="Roboto Bold"/>
                <a:sym typeface="Roboto Bold"/>
              </a:rPr>
              <a:t>01</a:t>
            </a:r>
          </a:p>
        </p:txBody>
      </p:sp>
      <p:sp>
        <p:nvSpPr>
          <p:cNvPr name="TextBox 93" id="93"/>
          <p:cNvSpPr txBox="true"/>
          <p:nvPr/>
        </p:nvSpPr>
        <p:spPr>
          <a:xfrm rot="0">
            <a:off x="4570395" y="4805362"/>
            <a:ext cx="782883" cy="504825"/>
          </a:xfrm>
          <a:prstGeom prst="rect">
            <a:avLst/>
          </a:prstGeom>
        </p:spPr>
        <p:txBody>
          <a:bodyPr anchor="t" rtlCol="false" tIns="0" lIns="0" bIns="0" rIns="0">
            <a:spAutoFit/>
          </a:bodyPr>
          <a:lstStyle/>
          <a:p>
            <a:pPr algn="ctr">
              <a:lnSpc>
                <a:spcPts val="3840"/>
              </a:lnSpc>
            </a:pPr>
            <a:r>
              <a:rPr lang="en-US" sz="3200" b="true">
                <a:solidFill>
                  <a:srgbClr val="FFFFFF"/>
                </a:solidFill>
                <a:latin typeface="Roboto Bold"/>
                <a:ea typeface="Roboto Bold"/>
                <a:cs typeface="Roboto Bold"/>
                <a:sym typeface="Roboto Bold"/>
              </a:rPr>
              <a:t>02</a:t>
            </a:r>
          </a:p>
        </p:txBody>
      </p:sp>
      <p:sp>
        <p:nvSpPr>
          <p:cNvPr name="TextBox 94" id="94"/>
          <p:cNvSpPr txBox="true"/>
          <p:nvPr/>
        </p:nvSpPr>
        <p:spPr>
          <a:xfrm rot="0">
            <a:off x="3737579" y="7201678"/>
            <a:ext cx="2441753" cy="323850"/>
          </a:xfrm>
          <a:prstGeom prst="rect">
            <a:avLst/>
          </a:prstGeom>
        </p:spPr>
        <p:txBody>
          <a:bodyPr anchor="t" rtlCol="false" tIns="0" lIns="0" bIns="0" rIns="0">
            <a:spAutoFit/>
          </a:bodyPr>
          <a:lstStyle/>
          <a:p>
            <a:pPr algn="ctr">
              <a:lnSpc>
                <a:spcPts val="2519"/>
              </a:lnSpc>
            </a:pPr>
            <a:r>
              <a:rPr lang="en-US" sz="2099" b="true">
                <a:solidFill>
                  <a:srgbClr val="000000"/>
                </a:solidFill>
                <a:latin typeface="Roboto Bold"/>
                <a:ea typeface="Roboto Bold"/>
                <a:cs typeface="Roboto Bold"/>
                <a:sym typeface="Roboto Bold"/>
              </a:rPr>
              <a:t>Office/Remote Tour</a:t>
            </a:r>
          </a:p>
        </p:txBody>
      </p:sp>
      <p:sp>
        <p:nvSpPr>
          <p:cNvPr name="TextBox 95" id="95"/>
          <p:cNvSpPr txBox="true"/>
          <p:nvPr/>
        </p:nvSpPr>
        <p:spPr>
          <a:xfrm rot="0">
            <a:off x="9155336" y="7201678"/>
            <a:ext cx="2441753" cy="1266825"/>
          </a:xfrm>
          <a:prstGeom prst="rect">
            <a:avLst/>
          </a:prstGeom>
        </p:spPr>
        <p:txBody>
          <a:bodyPr anchor="t" rtlCol="false" tIns="0" lIns="0" bIns="0" rIns="0">
            <a:spAutoFit/>
          </a:bodyPr>
          <a:lstStyle/>
          <a:p>
            <a:pPr algn="ctr">
              <a:lnSpc>
                <a:spcPts val="2519"/>
              </a:lnSpc>
            </a:pPr>
            <a:r>
              <a:rPr lang="en-US" sz="2099" b="true">
                <a:solidFill>
                  <a:srgbClr val="000000"/>
                </a:solidFill>
                <a:latin typeface="Roboto Bold"/>
                <a:ea typeface="Roboto Bold"/>
                <a:cs typeface="Roboto Bold"/>
                <a:sym typeface="Roboto Bold"/>
              </a:rPr>
              <a:t>Boost Stories: Daily stories with polls/questions</a:t>
            </a:r>
          </a:p>
          <a:p>
            <a:pPr algn="ctr">
              <a:lnSpc>
                <a:spcPts val="2519"/>
              </a:lnSpc>
            </a:pPr>
          </a:p>
        </p:txBody>
      </p:sp>
      <p:sp>
        <p:nvSpPr>
          <p:cNvPr name="TextBox 96" id="96"/>
          <p:cNvSpPr txBox="true"/>
          <p:nvPr/>
        </p:nvSpPr>
        <p:spPr>
          <a:xfrm rot="0">
            <a:off x="11864214" y="7201678"/>
            <a:ext cx="2441753" cy="1266825"/>
          </a:xfrm>
          <a:prstGeom prst="rect">
            <a:avLst/>
          </a:prstGeom>
        </p:spPr>
        <p:txBody>
          <a:bodyPr anchor="t" rtlCol="false" tIns="0" lIns="0" bIns="0" rIns="0">
            <a:spAutoFit/>
          </a:bodyPr>
          <a:lstStyle/>
          <a:p>
            <a:pPr algn="ctr">
              <a:lnSpc>
                <a:spcPts val="2519"/>
              </a:lnSpc>
            </a:pPr>
            <a:r>
              <a:rPr lang="en-US" sz="2099" b="true">
                <a:solidFill>
                  <a:srgbClr val="000000"/>
                </a:solidFill>
                <a:latin typeface="Roboto Bold"/>
                <a:ea typeface="Roboto Bold"/>
                <a:cs typeface="Roboto Bold"/>
                <a:sym typeface="Roboto Bold"/>
              </a:rPr>
              <a:t>Try Paid Ads: Target nutrition and health audiences</a:t>
            </a:r>
          </a:p>
          <a:p>
            <a:pPr algn="ctr">
              <a:lnSpc>
                <a:spcPts val="2519"/>
              </a:lnSpc>
            </a:pPr>
          </a:p>
        </p:txBody>
      </p:sp>
      <p:sp>
        <p:nvSpPr>
          <p:cNvPr name="TextBox 97" id="97"/>
          <p:cNvSpPr txBox="true"/>
          <p:nvPr/>
        </p:nvSpPr>
        <p:spPr>
          <a:xfrm rot="0">
            <a:off x="14573093" y="7201678"/>
            <a:ext cx="2441753" cy="1581150"/>
          </a:xfrm>
          <a:prstGeom prst="rect">
            <a:avLst/>
          </a:prstGeom>
        </p:spPr>
        <p:txBody>
          <a:bodyPr anchor="t" rtlCol="false" tIns="0" lIns="0" bIns="0" rIns="0">
            <a:spAutoFit/>
          </a:bodyPr>
          <a:lstStyle/>
          <a:p>
            <a:pPr algn="ctr">
              <a:lnSpc>
                <a:spcPts val="2519"/>
              </a:lnSpc>
            </a:pPr>
            <a:r>
              <a:rPr lang="en-US" sz="2099" b="true">
                <a:solidFill>
                  <a:srgbClr val="000000"/>
                </a:solidFill>
                <a:latin typeface="Roboto Bold"/>
                <a:ea typeface="Roboto Bold"/>
                <a:cs typeface="Roboto Bold"/>
                <a:sym typeface="Roboto Bold"/>
              </a:rPr>
              <a:t>Track Weekly: Analyze Insights and adjust accordingly</a:t>
            </a:r>
          </a:p>
          <a:p>
            <a:pPr algn="ctr">
              <a:lnSpc>
                <a:spcPts val="2519"/>
              </a:lnSpc>
            </a:pPr>
          </a:p>
        </p:txBody>
      </p:sp>
      <p:sp>
        <p:nvSpPr>
          <p:cNvPr name="TextBox 98" id="98"/>
          <p:cNvSpPr txBox="true"/>
          <p:nvPr/>
        </p:nvSpPr>
        <p:spPr>
          <a:xfrm rot="0">
            <a:off x="7279274" y="4805362"/>
            <a:ext cx="782883" cy="504825"/>
          </a:xfrm>
          <a:prstGeom prst="rect">
            <a:avLst/>
          </a:prstGeom>
        </p:spPr>
        <p:txBody>
          <a:bodyPr anchor="t" rtlCol="false" tIns="0" lIns="0" bIns="0" rIns="0">
            <a:spAutoFit/>
          </a:bodyPr>
          <a:lstStyle/>
          <a:p>
            <a:pPr algn="ctr">
              <a:lnSpc>
                <a:spcPts val="3840"/>
              </a:lnSpc>
            </a:pPr>
            <a:r>
              <a:rPr lang="en-US" sz="3200" b="true">
                <a:solidFill>
                  <a:srgbClr val="FFFFFF"/>
                </a:solidFill>
                <a:latin typeface="Roboto Bold"/>
                <a:ea typeface="Roboto Bold"/>
                <a:cs typeface="Roboto Bold"/>
                <a:sym typeface="Roboto Bold"/>
              </a:rPr>
              <a:t>03</a:t>
            </a:r>
          </a:p>
        </p:txBody>
      </p:sp>
      <p:sp>
        <p:nvSpPr>
          <p:cNvPr name="TextBox 99" id="99"/>
          <p:cNvSpPr txBox="true"/>
          <p:nvPr/>
        </p:nvSpPr>
        <p:spPr>
          <a:xfrm rot="0">
            <a:off x="9988152" y="4805362"/>
            <a:ext cx="782883" cy="504825"/>
          </a:xfrm>
          <a:prstGeom prst="rect">
            <a:avLst/>
          </a:prstGeom>
        </p:spPr>
        <p:txBody>
          <a:bodyPr anchor="t" rtlCol="false" tIns="0" lIns="0" bIns="0" rIns="0">
            <a:spAutoFit/>
          </a:bodyPr>
          <a:lstStyle/>
          <a:p>
            <a:pPr algn="ctr">
              <a:lnSpc>
                <a:spcPts val="3840"/>
              </a:lnSpc>
            </a:pPr>
            <a:r>
              <a:rPr lang="en-US" sz="3200" b="true">
                <a:solidFill>
                  <a:srgbClr val="FFFFFF"/>
                </a:solidFill>
                <a:latin typeface="Roboto Bold"/>
                <a:ea typeface="Roboto Bold"/>
                <a:cs typeface="Roboto Bold"/>
                <a:sym typeface="Roboto Bold"/>
              </a:rPr>
              <a:t>04</a:t>
            </a:r>
          </a:p>
        </p:txBody>
      </p:sp>
      <p:sp>
        <p:nvSpPr>
          <p:cNvPr name="TextBox 100" id="100"/>
          <p:cNvSpPr txBox="true"/>
          <p:nvPr/>
        </p:nvSpPr>
        <p:spPr>
          <a:xfrm rot="0">
            <a:off x="12697031" y="4805362"/>
            <a:ext cx="782883" cy="504825"/>
          </a:xfrm>
          <a:prstGeom prst="rect">
            <a:avLst/>
          </a:prstGeom>
        </p:spPr>
        <p:txBody>
          <a:bodyPr anchor="t" rtlCol="false" tIns="0" lIns="0" bIns="0" rIns="0">
            <a:spAutoFit/>
          </a:bodyPr>
          <a:lstStyle/>
          <a:p>
            <a:pPr algn="ctr">
              <a:lnSpc>
                <a:spcPts val="3840"/>
              </a:lnSpc>
            </a:pPr>
            <a:r>
              <a:rPr lang="en-US" sz="3200" b="true">
                <a:solidFill>
                  <a:srgbClr val="FFFFFF"/>
                </a:solidFill>
                <a:latin typeface="Roboto Bold"/>
                <a:ea typeface="Roboto Bold"/>
                <a:cs typeface="Roboto Bold"/>
                <a:sym typeface="Roboto Bold"/>
              </a:rPr>
              <a:t>05</a:t>
            </a:r>
          </a:p>
        </p:txBody>
      </p:sp>
      <p:sp>
        <p:nvSpPr>
          <p:cNvPr name="TextBox 101" id="101"/>
          <p:cNvSpPr txBox="true"/>
          <p:nvPr/>
        </p:nvSpPr>
        <p:spPr>
          <a:xfrm rot="0">
            <a:off x="15405909" y="4805362"/>
            <a:ext cx="782883" cy="504825"/>
          </a:xfrm>
          <a:prstGeom prst="rect">
            <a:avLst/>
          </a:prstGeom>
        </p:spPr>
        <p:txBody>
          <a:bodyPr anchor="t" rtlCol="false" tIns="0" lIns="0" bIns="0" rIns="0">
            <a:spAutoFit/>
          </a:bodyPr>
          <a:lstStyle/>
          <a:p>
            <a:pPr algn="ctr">
              <a:lnSpc>
                <a:spcPts val="3840"/>
              </a:lnSpc>
            </a:pPr>
            <a:r>
              <a:rPr lang="en-US" sz="3200" b="true">
                <a:solidFill>
                  <a:srgbClr val="FFFFFF"/>
                </a:solidFill>
                <a:latin typeface="Roboto Bold"/>
                <a:ea typeface="Roboto Bold"/>
                <a:cs typeface="Roboto Bold"/>
                <a:sym typeface="Roboto Bold"/>
              </a:rPr>
              <a:t>06</a:t>
            </a:r>
          </a:p>
        </p:txBody>
      </p:sp>
      <p:sp>
        <p:nvSpPr>
          <p:cNvPr name="TextBox 102" id="102"/>
          <p:cNvSpPr txBox="true"/>
          <p:nvPr/>
        </p:nvSpPr>
        <p:spPr>
          <a:xfrm rot="0">
            <a:off x="1022679" y="7054466"/>
            <a:ext cx="2441753" cy="1819275"/>
          </a:xfrm>
          <a:prstGeom prst="rect">
            <a:avLst/>
          </a:prstGeom>
        </p:spPr>
        <p:txBody>
          <a:bodyPr anchor="t" rtlCol="false" tIns="0" lIns="0" bIns="0" rIns="0">
            <a:spAutoFit/>
          </a:bodyPr>
          <a:lstStyle/>
          <a:p>
            <a:pPr algn="ctr">
              <a:lnSpc>
                <a:spcPts val="2879"/>
              </a:lnSpc>
              <a:spcBef>
                <a:spcPct val="0"/>
              </a:spcBef>
            </a:pPr>
            <a:r>
              <a:rPr lang="en-US" b="true" sz="2399">
                <a:solidFill>
                  <a:srgbClr val="000000"/>
                </a:solidFill>
                <a:latin typeface="Roboto Bold"/>
                <a:ea typeface="Roboto Bold"/>
                <a:cs typeface="Roboto Bold"/>
                <a:sym typeface="Roboto Bold"/>
              </a:rPr>
              <a:t>Use CTAs effectively: Add "Follow us for more" on every post</a:t>
            </a:r>
          </a:p>
        </p:txBody>
      </p:sp>
      <p:sp>
        <p:nvSpPr>
          <p:cNvPr name="TextBox 103" id="103"/>
          <p:cNvSpPr txBox="true"/>
          <p:nvPr/>
        </p:nvSpPr>
        <p:spPr>
          <a:xfrm rot="0">
            <a:off x="3737579" y="7516003"/>
            <a:ext cx="2441753" cy="1095375"/>
          </a:xfrm>
          <a:prstGeom prst="rect">
            <a:avLst/>
          </a:prstGeom>
        </p:spPr>
        <p:txBody>
          <a:bodyPr anchor="t" rtlCol="false" tIns="0" lIns="0" bIns="0" rIns="0">
            <a:spAutoFit/>
          </a:bodyPr>
          <a:lstStyle/>
          <a:p>
            <a:pPr algn="ctr">
              <a:lnSpc>
                <a:spcPts val="2879"/>
              </a:lnSpc>
              <a:spcBef>
                <a:spcPct val="0"/>
              </a:spcBef>
            </a:pPr>
            <a:r>
              <a:rPr lang="en-US" b="true" sz="2399">
                <a:solidFill>
                  <a:srgbClr val="000000"/>
                </a:solidFill>
                <a:latin typeface="Roboto Bold"/>
                <a:ea typeface="Roboto Bold"/>
                <a:cs typeface="Roboto Bold"/>
                <a:sym typeface="Roboto Bold"/>
              </a:rPr>
              <a:t>Focus on Reels: Post 3 reels per week</a:t>
            </a:r>
          </a:p>
        </p:txBody>
      </p:sp>
      <p:sp>
        <p:nvSpPr>
          <p:cNvPr name="TextBox 104" id="104"/>
          <p:cNvSpPr txBox="true"/>
          <p:nvPr/>
        </p:nvSpPr>
        <p:spPr>
          <a:xfrm rot="0">
            <a:off x="6434415" y="7012970"/>
            <a:ext cx="2441753" cy="1819275"/>
          </a:xfrm>
          <a:prstGeom prst="rect">
            <a:avLst/>
          </a:prstGeom>
        </p:spPr>
        <p:txBody>
          <a:bodyPr anchor="t" rtlCol="false" tIns="0" lIns="0" bIns="0" rIns="0">
            <a:spAutoFit/>
          </a:bodyPr>
          <a:lstStyle/>
          <a:p>
            <a:pPr algn="ctr">
              <a:lnSpc>
                <a:spcPts val="2879"/>
              </a:lnSpc>
              <a:spcBef>
                <a:spcPct val="0"/>
              </a:spcBef>
            </a:pPr>
            <a:r>
              <a:rPr lang="en-US" b="true" sz="2399">
                <a:solidFill>
                  <a:srgbClr val="000000"/>
                </a:solidFill>
                <a:latin typeface="Roboto Bold"/>
                <a:ea typeface="Roboto Bold"/>
                <a:cs typeface="Roboto Bold"/>
                <a:sym typeface="Roboto Bold"/>
              </a:rPr>
              <a:t>Content Variety: Mix behind-the-scenes, testimonials, nutrition tips</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578" t="-20487" r="-10968" b="0"/>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296" t="-2458" r="-5662" b="-7446"/>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241114" y="2929809"/>
            <a:ext cx="5805772" cy="1065606"/>
          </a:xfrm>
          <a:prstGeom prst="rect">
            <a:avLst/>
          </a:prstGeom>
        </p:spPr>
        <p:txBody>
          <a:bodyPr anchor="t" rtlCol="false" tIns="0" lIns="0" bIns="0" rIns="0">
            <a:spAutoFit/>
          </a:bodyPr>
          <a:lstStyle/>
          <a:p>
            <a:pPr algn="ctr">
              <a:lnSpc>
                <a:spcPts val="7806"/>
              </a:lnSpc>
            </a:pPr>
            <a:r>
              <a:rPr lang="en-US" b="true" sz="6559">
                <a:solidFill>
                  <a:srgbClr val="05492E"/>
                </a:solidFill>
                <a:latin typeface="Poppins Bold"/>
                <a:ea typeface="Poppins Bold"/>
                <a:cs typeface="Poppins Bold"/>
                <a:sym typeface="Poppins Bold"/>
              </a:rPr>
              <a:t>Welcome</a:t>
            </a:r>
          </a:p>
        </p:txBody>
      </p:sp>
      <p:sp>
        <p:nvSpPr>
          <p:cNvPr name="TextBox 3" id="3"/>
          <p:cNvSpPr txBox="true"/>
          <p:nvPr/>
        </p:nvSpPr>
        <p:spPr>
          <a:xfrm rot="0">
            <a:off x="3553160" y="3880817"/>
            <a:ext cx="11713340" cy="1065606"/>
          </a:xfrm>
          <a:prstGeom prst="rect">
            <a:avLst/>
          </a:prstGeom>
        </p:spPr>
        <p:txBody>
          <a:bodyPr anchor="t" rtlCol="false" tIns="0" lIns="0" bIns="0" rIns="0">
            <a:spAutoFit/>
          </a:bodyPr>
          <a:lstStyle/>
          <a:p>
            <a:pPr algn="ctr">
              <a:lnSpc>
                <a:spcPts val="7806"/>
              </a:lnSpc>
            </a:pPr>
            <a:r>
              <a:rPr lang="en-US" sz="6559">
                <a:solidFill>
                  <a:srgbClr val="05492E"/>
                </a:solidFill>
                <a:latin typeface="Poppins"/>
                <a:ea typeface="Poppins"/>
                <a:cs typeface="Poppins"/>
                <a:sym typeface="Poppins"/>
              </a:rPr>
              <a:t>to Our NutriBox Presentation</a:t>
            </a:r>
          </a:p>
        </p:txBody>
      </p:sp>
      <p:sp>
        <p:nvSpPr>
          <p:cNvPr name="TextBox 4" id="4"/>
          <p:cNvSpPr txBox="true"/>
          <p:nvPr/>
        </p:nvSpPr>
        <p:spPr>
          <a:xfrm rot="0">
            <a:off x="2618012" y="5210586"/>
            <a:ext cx="13051976" cy="2899081"/>
          </a:xfrm>
          <a:prstGeom prst="rect">
            <a:avLst/>
          </a:prstGeom>
        </p:spPr>
        <p:txBody>
          <a:bodyPr anchor="t" rtlCol="false" tIns="0" lIns="0" bIns="0" rIns="0">
            <a:spAutoFit/>
          </a:bodyPr>
          <a:lstStyle/>
          <a:p>
            <a:pPr algn="ctr">
              <a:lnSpc>
                <a:spcPts val="3261"/>
              </a:lnSpc>
            </a:pPr>
            <a:r>
              <a:rPr lang="en-US" sz="2740">
                <a:solidFill>
                  <a:srgbClr val="05492E"/>
                </a:solidFill>
                <a:latin typeface="Poppins"/>
                <a:ea typeface="Poppins"/>
                <a:cs typeface="Poppins"/>
                <a:sym typeface="Poppins"/>
              </a:rPr>
              <a:t>Our initiative is dedicated to raising awareness about the importance of healthy eating and balanced lifestyles. We believe that good nutrition is the key to overall well-being, and our goal is to provide valuable insights that help young people make better food choices with ease.</a:t>
            </a:r>
          </a:p>
          <a:p>
            <a:pPr algn="ctr">
              <a:lnSpc>
                <a:spcPts val="3261"/>
              </a:lnSpc>
            </a:pPr>
          </a:p>
          <a:p>
            <a:pPr algn="ctr">
              <a:lnSpc>
                <a:spcPts val="3261"/>
              </a:lnSpc>
            </a:pPr>
            <a:r>
              <a:rPr lang="en-US" sz="2740">
                <a:solidFill>
                  <a:srgbClr val="05492E"/>
                </a:solidFill>
                <a:latin typeface="Poppins"/>
                <a:ea typeface="Poppins"/>
                <a:cs typeface="Poppins"/>
                <a:sym typeface="Poppins"/>
              </a:rPr>
              <a:t>Get ready to explore new ideas and practical solutions that make healthy eating an enjoyable part of your daily life!</a:t>
            </a:r>
          </a:p>
        </p:txBody>
      </p:sp>
      <p:sp>
        <p:nvSpPr>
          <p:cNvPr name="AutoShape 5" id="5"/>
          <p:cNvSpPr/>
          <p:nvPr/>
        </p:nvSpPr>
        <p:spPr>
          <a:xfrm>
            <a:off x="5307666" y="8423991"/>
            <a:ext cx="7672669" cy="0"/>
          </a:xfrm>
          <a:prstGeom prst="line">
            <a:avLst/>
          </a:prstGeom>
          <a:ln cap="flat" w="38100">
            <a:solidFill>
              <a:srgbClr val="05492E"/>
            </a:solidFill>
            <a:prstDash val="solid"/>
            <a:headEnd type="none" len="sm" w="sm"/>
            <a:tailEnd type="none" len="sm" w="sm"/>
          </a:ln>
        </p:spPr>
      </p:sp>
      <p:grpSp>
        <p:nvGrpSpPr>
          <p:cNvPr name="Group 6" id="6"/>
          <p:cNvGrpSpPr/>
          <p:nvPr/>
        </p:nvGrpSpPr>
        <p:grpSpPr>
          <a:xfrm rot="0">
            <a:off x="15255224" y="5536659"/>
            <a:ext cx="6103845" cy="5340865"/>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8" id="8"/>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9" id="9"/>
          <p:cNvGrpSpPr/>
          <p:nvPr/>
        </p:nvGrpSpPr>
        <p:grpSpPr>
          <a:xfrm rot="-10800000">
            <a:off x="-3067113" y="-179028"/>
            <a:ext cx="6103845" cy="5340865"/>
            <a:chOff x="0" y="0"/>
            <a:chExt cx="812800" cy="711200"/>
          </a:xfrm>
        </p:grpSpPr>
        <p:sp>
          <p:nvSpPr>
            <p:cNvPr name="Freeform 10" id="1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11" id="11"/>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2" id="12"/>
          <p:cNvGrpSpPr/>
          <p:nvPr/>
        </p:nvGrpSpPr>
        <p:grpSpPr>
          <a:xfrm rot="0">
            <a:off x="16721430" y="701820"/>
            <a:ext cx="3114134" cy="2724867"/>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alpha val="87843"/>
              </a:srgbClr>
            </a:solidFill>
          </p:spPr>
        </p:sp>
        <p:sp>
          <p:nvSpPr>
            <p:cNvPr name="TextBox 14" id="14"/>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5" id="15"/>
          <p:cNvGrpSpPr/>
          <p:nvPr/>
        </p:nvGrpSpPr>
        <p:grpSpPr>
          <a:xfrm rot="-10800000">
            <a:off x="-1543607" y="7271809"/>
            <a:ext cx="3114134" cy="2724867"/>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alpha val="87843"/>
              </a:srgbClr>
            </a:solidFill>
          </p:spPr>
        </p:sp>
        <p:sp>
          <p:nvSpPr>
            <p:cNvPr name="TextBox 17" id="17"/>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10800000">
            <a:off x="16721430" y="3347730"/>
            <a:ext cx="3085910" cy="2700171"/>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20" id="20"/>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0">
            <a:off x="-1515383" y="4650595"/>
            <a:ext cx="3085910" cy="2700171"/>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23" id="23"/>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24" id="24"/>
          <p:cNvGrpSpPr/>
          <p:nvPr/>
        </p:nvGrpSpPr>
        <p:grpSpPr>
          <a:xfrm rot="-10800000">
            <a:off x="14738797" y="-179028"/>
            <a:ext cx="4041467" cy="3536283"/>
            <a:chOff x="0" y="0"/>
            <a:chExt cx="812800" cy="711200"/>
          </a:xfrm>
        </p:grpSpPr>
        <p:sp>
          <p:nvSpPr>
            <p:cNvPr name="Freeform 25" id="2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26" id="26"/>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27" id="27"/>
          <p:cNvGrpSpPr/>
          <p:nvPr/>
        </p:nvGrpSpPr>
        <p:grpSpPr>
          <a:xfrm rot="0">
            <a:off x="-488307" y="7341241"/>
            <a:ext cx="4041467" cy="3536283"/>
            <a:chOff x="0" y="0"/>
            <a:chExt cx="812800" cy="711200"/>
          </a:xfrm>
        </p:grpSpPr>
        <p:sp>
          <p:nvSpPr>
            <p:cNvPr name="Freeform 28" id="2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29" id="29"/>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30" id="30"/>
          <p:cNvGrpSpPr/>
          <p:nvPr/>
        </p:nvGrpSpPr>
        <p:grpSpPr>
          <a:xfrm rot="0">
            <a:off x="844545" y="701820"/>
            <a:ext cx="2020733" cy="1768142"/>
            <a:chOff x="0" y="0"/>
            <a:chExt cx="812800" cy="711200"/>
          </a:xfrm>
        </p:grpSpPr>
        <p:sp>
          <p:nvSpPr>
            <p:cNvPr name="Freeform 31" id="3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32" id="32"/>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33" id="33"/>
          <p:cNvGrpSpPr/>
          <p:nvPr/>
        </p:nvGrpSpPr>
        <p:grpSpPr>
          <a:xfrm rot="-10800000">
            <a:off x="15255224" y="8207092"/>
            <a:ext cx="2020733" cy="1768142"/>
            <a:chOff x="0" y="0"/>
            <a:chExt cx="812800" cy="711200"/>
          </a:xfrm>
        </p:grpSpPr>
        <p:sp>
          <p:nvSpPr>
            <p:cNvPr name="Freeform 34" id="3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35" id="35"/>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36" id="36"/>
          <p:cNvGrpSpPr/>
          <p:nvPr/>
        </p:nvGrpSpPr>
        <p:grpSpPr>
          <a:xfrm rot="-10800000">
            <a:off x="2039445" y="716487"/>
            <a:ext cx="997288" cy="872627"/>
            <a:chOff x="0" y="0"/>
            <a:chExt cx="812800" cy="711200"/>
          </a:xfrm>
        </p:grpSpPr>
        <p:sp>
          <p:nvSpPr>
            <p:cNvPr name="Freeform 37" id="3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38" id="38"/>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39" id="39"/>
          <p:cNvGrpSpPr/>
          <p:nvPr/>
        </p:nvGrpSpPr>
        <p:grpSpPr>
          <a:xfrm rot="0">
            <a:off x="15171344" y="9102606"/>
            <a:ext cx="997288" cy="872627"/>
            <a:chOff x="0" y="0"/>
            <a:chExt cx="812800" cy="711200"/>
          </a:xfrm>
        </p:grpSpPr>
        <p:sp>
          <p:nvSpPr>
            <p:cNvPr name="Freeform 40" id="4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41" id="41"/>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
        <p:nvSpPr>
          <p:cNvPr name="Freeform 42" id="42"/>
          <p:cNvSpPr/>
          <p:nvPr/>
        </p:nvSpPr>
        <p:spPr>
          <a:xfrm flipH="false" flipV="false" rot="0">
            <a:off x="7836715" y="244007"/>
            <a:ext cx="2614571" cy="1776019"/>
          </a:xfrm>
          <a:custGeom>
            <a:avLst/>
            <a:gdLst/>
            <a:ahLst/>
            <a:cxnLst/>
            <a:rect r="r" b="b" t="t" l="l"/>
            <a:pathLst>
              <a:path h="1776019" w="2614571">
                <a:moveTo>
                  <a:pt x="0" y="0"/>
                </a:moveTo>
                <a:lnTo>
                  <a:pt x="2614570" y="0"/>
                </a:lnTo>
                <a:lnTo>
                  <a:pt x="2614570" y="1776019"/>
                </a:lnTo>
                <a:lnTo>
                  <a:pt x="0" y="1776019"/>
                </a:lnTo>
                <a:lnTo>
                  <a:pt x="0" y="0"/>
                </a:lnTo>
                <a:close/>
              </a:path>
            </a:pathLst>
          </a:custGeom>
          <a:blipFill>
            <a:blip r:embed="rId2"/>
            <a:stretch>
              <a:fillRect l="0" t="-15011" r="0" b="-32203"/>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73" t="-20375" r="-23952" b="-7088"/>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353" t="-5342" r="-4829" b="-6786"/>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19175" y="7193765"/>
            <a:ext cx="471750" cy="730880"/>
          </a:xfrm>
          <a:custGeom>
            <a:avLst/>
            <a:gdLst/>
            <a:ahLst/>
            <a:cxnLst/>
            <a:rect r="r" b="b" t="t" l="l"/>
            <a:pathLst>
              <a:path h="730880" w="471750">
                <a:moveTo>
                  <a:pt x="0" y="0"/>
                </a:moveTo>
                <a:lnTo>
                  <a:pt x="471750" y="0"/>
                </a:lnTo>
                <a:lnTo>
                  <a:pt x="471750" y="730880"/>
                </a:lnTo>
                <a:lnTo>
                  <a:pt x="0" y="730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438428" y="-602202"/>
            <a:ext cx="9496910" cy="8161407"/>
            <a:chOff x="0" y="0"/>
            <a:chExt cx="812800" cy="698500"/>
          </a:xfrm>
        </p:grpSpPr>
        <p:sp>
          <p:nvSpPr>
            <p:cNvPr name="Freeform 4" id="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EA8C23"/>
            </a:solidFill>
          </p:spPr>
        </p:sp>
        <p:sp>
          <p:nvSpPr>
            <p:cNvPr name="TextBox 5" id="5"/>
            <p:cNvSpPr txBox="true"/>
            <p:nvPr/>
          </p:nvSpPr>
          <p:spPr>
            <a:xfrm>
              <a:off x="114300" y="-66675"/>
              <a:ext cx="584200" cy="765175"/>
            </a:xfrm>
            <a:prstGeom prst="rect">
              <a:avLst/>
            </a:prstGeom>
          </p:spPr>
          <p:txBody>
            <a:bodyPr anchor="ctr" rtlCol="false" tIns="50800" lIns="50800" bIns="50800" rIns="50800"/>
            <a:lstStyle/>
            <a:p>
              <a:pPr algn="ctr">
                <a:lnSpc>
                  <a:spcPts val="3639"/>
                </a:lnSpc>
              </a:pPr>
            </a:p>
          </p:txBody>
        </p:sp>
      </p:grpSp>
      <p:grpSp>
        <p:nvGrpSpPr>
          <p:cNvPr name="Group 6" id="6"/>
          <p:cNvGrpSpPr/>
          <p:nvPr/>
        </p:nvGrpSpPr>
        <p:grpSpPr>
          <a:xfrm rot="0">
            <a:off x="11837372" y="-287979"/>
            <a:ext cx="8699022" cy="7532961"/>
            <a:chOff x="0" y="0"/>
            <a:chExt cx="4282440" cy="3708400"/>
          </a:xfrm>
        </p:grpSpPr>
        <p:sp>
          <p:nvSpPr>
            <p:cNvPr name="Freeform 7" id="7"/>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0" t="-36717" r="0" b="-36717"/>
              </a:stretch>
            </a:blipFill>
          </p:spPr>
        </p:sp>
      </p:grpSp>
      <p:grpSp>
        <p:nvGrpSpPr>
          <p:cNvPr name="Group 8" id="8"/>
          <p:cNvGrpSpPr/>
          <p:nvPr/>
        </p:nvGrpSpPr>
        <p:grpSpPr>
          <a:xfrm rot="0">
            <a:off x="14616045" y="4406801"/>
            <a:ext cx="7343910" cy="6425921"/>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14885769" y="6779613"/>
            <a:ext cx="2639518" cy="2309578"/>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13" id="13"/>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10800000">
            <a:off x="11645366" y="-126089"/>
            <a:ext cx="2639518" cy="2309578"/>
            <a:chOff x="0" y="0"/>
            <a:chExt cx="812800" cy="711200"/>
          </a:xfrm>
        </p:grpSpPr>
        <p:sp>
          <p:nvSpPr>
            <p:cNvPr name="Freeform 15" id="1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16" id="16"/>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7" id="17"/>
          <p:cNvGrpSpPr/>
          <p:nvPr/>
        </p:nvGrpSpPr>
        <p:grpSpPr>
          <a:xfrm rot="0">
            <a:off x="14776204" y="7949350"/>
            <a:ext cx="1302675" cy="1139841"/>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19" id="19"/>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20" id="20"/>
          <p:cNvGrpSpPr/>
          <p:nvPr/>
        </p:nvGrpSpPr>
        <p:grpSpPr>
          <a:xfrm rot="0">
            <a:off x="10994029" y="229857"/>
            <a:ext cx="1302675" cy="1139841"/>
            <a:chOff x="0" y="0"/>
            <a:chExt cx="812800" cy="711200"/>
          </a:xfrm>
        </p:grpSpPr>
        <p:sp>
          <p:nvSpPr>
            <p:cNvPr name="Freeform 21" id="2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22" id="22"/>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
        <p:nvSpPr>
          <p:cNvPr name="Freeform 23" id="23"/>
          <p:cNvSpPr/>
          <p:nvPr/>
        </p:nvSpPr>
        <p:spPr>
          <a:xfrm flipH="false" flipV="false" rot="0">
            <a:off x="1028700" y="6033366"/>
            <a:ext cx="652699" cy="637198"/>
          </a:xfrm>
          <a:custGeom>
            <a:avLst/>
            <a:gdLst/>
            <a:ahLst/>
            <a:cxnLst/>
            <a:rect r="r" b="b" t="t" l="l"/>
            <a:pathLst>
              <a:path h="637198" w="652699">
                <a:moveTo>
                  <a:pt x="0" y="0"/>
                </a:moveTo>
                <a:lnTo>
                  <a:pt x="652699" y="0"/>
                </a:lnTo>
                <a:lnTo>
                  <a:pt x="652699" y="637198"/>
                </a:lnTo>
                <a:lnTo>
                  <a:pt x="0" y="6371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4" id="24"/>
          <p:cNvSpPr txBox="true"/>
          <p:nvPr/>
        </p:nvSpPr>
        <p:spPr>
          <a:xfrm rot="0">
            <a:off x="1028700" y="990600"/>
            <a:ext cx="4013669" cy="720095"/>
          </a:xfrm>
          <a:prstGeom prst="rect">
            <a:avLst/>
          </a:prstGeom>
        </p:spPr>
        <p:txBody>
          <a:bodyPr anchor="t" rtlCol="false" tIns="0" lIns="0" bIns="0" rIns="0">
            <a:spAutoFit/>
          </a:bodyPr>
          <a:lstStyle/>
          <a:p>
            <a:pPr algn="l">
              <a:lnSpc>
                <a:spcPts val="5359"/>
              </a:lnSpc>
            </a:pPr>
            <a:r>
              <a:rPr lang="en-US" sz="4503" b="true">
                <a:solidFill>
                  <a:srgbClr val="05492E"/>
                </a:solidFill>
                <a:latin typeface="Poppins Bold"/>
                <a:ea typeface="Poppins Bold"/>
                <a:cs typeface="Poppins Bold"/>
                <a:sym typeface="Poppins Bold"/>
              </a:rPr>
              <a:t>Contact Us</a:t>
            </a:r>
          </a:p>
        </p:txBody>
      </p:sp>
      <p:sp>
        <p:nvSpPr>
          <p:cNvPr name="TextBox 25" id="25"/>
          <p:cNvSpPr txBox="true"/>
          <p:nvPr/>
        </p:nvSpPr>
        <p:spPr>
          <a:xfrm rot="0">
            <a:off x="1955987" y="7258394"/>
            <a:ext cx="6172764" cy="617960"/>
          </a:xfrm>
          <a:prstGeom prst="rect">
            <a:avLst/>
          </a:prstGeom>
        </p:spPr>
        <p:txBody>
          <a:bodyPr anchor="t" rtlCol="false" tIns="0" lIns="0" bIns="0" rIns="0">
            <a:spAutoFit/>
          </a:bodyPr>
          <a:lstStyle/>
          <a:p>
            <a:pPr algn="l">
              <a:lnSpc>
                <a:spcPts val="4789"/>
              </a:lnSpc>
            </a:pPr>
            <a:r>
              <a:rPr lang="en-US" sz="3420" b="true">
                <a:solidFill>
                  <a:srgbClr val="000000"/>
                </a:solidFill>
                <a:latin typeface="Poppins Bold"/>
                <a:ea typeface="Poppins Bold"/>
                <a:cs typeface="Poppins Bold"/>
                <a:sym typeface="Poppins Bold"/>
              </a:rPr>
              <a:t>OnLine</a:t>
            </a:r>
          </a:p>
        </p:txBody>
      </p:sp>
      <p:sp>
        <p:nvSpPr>
          <p:cNvPr name="TextBox 26" id="26"/>
          <p:cNvSpPr txBox="true"/>
          <p:nvPr/>
        </p:nvSpPr>
        <p:spPr>
          <a:xfrm rot="0">
            <a:off x="1028700" y="2485723"/>
            <a:ext cx="8910438" cy="556793"/>
          </a:xfrm>
          <a:prstGeom prst="rect">
            <a:avLst/>
          </a:prstGeom>
        </p:spPr>
        <p:txBody>
          <a:bodyPr anchor="t" rtlCol="false" tIns="0" lIns="0" bIns="0" rIns="0">
            <a:spAutoFit/>
          </a:bodyPr>
          <a:lstStyle/>
          <a:p>
            <a:pPr algn="l">
              <a:lnSpc>
                <a:spcPts val="4069"/>
              </a:lnSpc>
            </a:pPr>
            <a:r>
              <a:rPr lang="en-US" sz="3420">
                <a:solidFill>
                  <a:srgbClr val="05492E"/>
                </a:solidFill>
                <a:latin typeface="Poppins"/>
                <a:ea typeface="Poppins"/>
                <a:cs typeface="Poppins"/>
                <a:sym typeface="Poppins"/>
              </a:rPr>
              <a:t>We want to hear from you</a:t>
            </a:r>
          </a:p>
        </p:txBody>
      </p:sp>
      <p:sp>
        <p:nvSpPr>
          <p:cNvPr name="TextBox 27" id="27"/>
          <p:cNvSpPr txBox="true"/>
          <p:nvPr/>
        </p:nvSpPr>
        <p:spPr>
          <a:xfrm rot="0">
            <a:off x="1955987" y="6052604"/>
            <a:ext cx="6172764" cy="617960"/>
          </a:xfrm>
          <a:prstGeom prst="rect">
            <a:avLst/>
          </a:prstGeom>
        </p:spPr>
        <p:txBody>
          <a:bodyPr anchor="t" rtlCol="false" tIns="0" lIns="0" bIns="0" rIns="0">
            <a:spAutoFit/>
          </a:bodyPr>
          <a:lstStyle/>
          <a:p>
            <a:pPr algn="l">
              <a:lnSpc>
                <a:spcPts val="4789"/>
              </a:lnSpc>
            </a:pPr>
            <a:r>
              <a:rPr lang="en-US" sz="3420" b="true">
                <a:solidFill>
                  <a:srgbClr val="000000"/>
                </a:solidFill>
                <a:latin typeface="Poppins Bold"/>
                <a:ea typeface="Poppins Bold"/>
                <a:cs typeface="Poppins Bold"/>
                <a:sym typeface="Poppins Bold"/>
              </a:rPr>
              <a:t>01117006563</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816893" y="0"/>
            <a:ext cx="13399784" cy="11603609"/>
            <a:chOff x="0" y="0"/>
            <a:chExt cx="4282440" cy="3708400"/>
          </a:xfrm>
        </p:grpSpPr>
        <p:sp>
          <p:nvSpPr>
            <p:cNvPr name="Freeform 3" id="3"/>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2"/>
              <a:stretch>
                <a:fillRect l="0" t="-7739" r="0" b="-7739"/>
              </a:stretch>
            </a:blipFill>
          </p:spPr>
        </p:sp>
      </p:grpSp>
      <p:grpSp>
        <p:nvGrpSpPr>
          <p:cNvPr name="Group 4" id="4"/>
          <p:cNvGrpSpPr/>
          <p:nvPr/>
        </p:nvGrpSpPr>
        <p:grpSpPr>
          <a:xfrm rot="0">
            <a:off x="11216149" y="7823094"/>
            <a:ext cx="2815893" cy="2463906"/>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6" id="6"/>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7" id="7"/>
          <p:cNvGrpSpPr/>
          <p:nvPr/>
        </p:nvGrpSpPr>
        <p:grpSpPr>
          <a:xfrm rot="-10800000">
            <a:off x="17168576" y="2483729"/>
            <a:ext cx="2706112" cy="2367848"/>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9" id="9"/>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0" id="10"/>
          <p:cNvGrpSpPr/>
          <p:nvPr/>
        </p:nvGrpSpPr>
        <p:grpSpPr>
          <a:xfrm rot="0">
            <a:off x="16917526" y="246176"/>
            <a:ext cx="2859427" cy="2501999"/>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12" id="12"/>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3" id="13"/>
          <p:cNvGrpSpPr/>
          <p:nvPr/>
        </p:nvGrpSpPr>
        <p:grpSpPr>
          <a:xfrm rot="0">
            <a:off x="10308657" y="2483729"/>
            <a:ext cx="2854468" cy="2497660"/>
            <a:chOff x="0" y="0"/>
            <a:chExt cx="812800" cy="711200"/>
          </a:xfrm>
        </p:grpSpPr>
        <p:sp>
          <p:nvSpPr>
            <p:cNvPr name="Freeform 14" id="1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alpha val="87843"/>
              </a:srgbClr>
            </a:solidFill>
          </p:spPr>
        </p:sp>
        <p:sp>
          <p:nvSpPr>
            <p:cNvPr name="TextBox 15" id="15"/>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6" id="16"/>
          <p:cNvGrpSpPr/>
          <p:nvPr/>
        </p:nvGrpSpPr>
        <p:grpSpPr>
          <a:xfrm rot="-10800000">
            <a:off x="10308657" y="4909016"/>
            <a:ext cx="2828598" cy="2475023"/>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18" id="18"/>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9" id="19"/>
          <p:cNvGrpSpPr/>
          <p:nvPr/>
        </p:nvGrpSpPr>
        <p:grpSpPr>
          <a:xfrm rot="0">
            <a:off x="9808202" y="5359188"/>
            <a:ext cx="2815893" cy="2463906"/>
            <a:chOff x="0" y="0"/>
            <a:chExt cx="812800" cy="711200"/>
          </a:xfrm>
        </p:grpSpPr>
        <p:sp>
          <p:nvSpPr>
            <p:cNvPr name="Freeform 20" id="20"/>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alpha val="87843"/>
              </a:srgbClr>
            </a:solidFill>
          </p:spPr>
        </p:sp>
        <p:sp>
          <p:nvSpPr>
            <p:cNvPr name="TextBox 21" id="21"/>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22" id="22"/>
          <p:cNvGrpSpPr/>
          <p:nvPr/>
        </p:nvGrpSpPr>
        <p:grpSpPr>
          <a:xfrm rot="0">
            <a:off x="-1578573" y="8244967"/>
            <a:ext cx="3086100" cy="2700338"/>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24" id="24"/>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25" id="25"/>
          <p:cNvGrpSpPr/>
          <p:nvPr/>
        </p:nvGrpSpPr>
        <p:grpSpPr>
          <a:xfrm rot="-10800000">
            <a:off x="15749834" y="-517853"/>
            <a:ext cx="2837484" cy="2482798"/>
            <a:chOff x="0" y="0"/>
            <a:chExt cx="812800" cy="711200"/>
          </a:xfrm>
        </p:grpSpPr>
        <p:sp>
          <p:nvSpPr>
            <p:cNvPr name="Freeform 26" id="2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27" id="27"/>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28" id="28"/>
          <p:cNvGrpSpPr/>
          <p:nvPr/>
        </p:nvGrpSpPr>
        <p:grpSpPr>
          <a:xfrm rot="0">
            <a:off x="9372900" y="8014265"/>
            <a:ext cx="851384" cy="744961"/>
            <a:chOff x="0" y="0"/>
            <a:chExt cx="812800" cy="711200"/>
          </a:xfrm>
        </p:grpSpPr>
        <p:sp>
          <p:nvSpPr>
            <p:cNvPr name="Freeform 29" id="2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30" id="30"/>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31" id="31"/>
          <p:cNvGrpSpPr/>
          <p:nvPr/>
        </p:nvGrpSpPr>
        <p:grpSpPr>
          <a:xfrm rot="-10800000">
            <a:off x="9816893" y="7823094"/>
            <a:ext cx="2815893" cy="2463906"/>
            <a:chOff x="0" y="0"/>
            <a:chExt cx="812800" cy="711200"/>
          </a:xfrm>
        </p:grpSpPr>
        <p:sp>
          <p:nvSpPr>
            <p:cNvPr name="Freeform 32" id="3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33" id="33"/>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
        <p:nvSpPr>
          <p:cNvPr name="TextBox 34" id="34"/>
          <p:cNvSpPr txBox="true"/>
          <p:nvPr/>
        </p:nvSpPr>
        <p:spPr>
          <a:xfrm rot="0">
            <a:off x="1088858" y="2655179"/>
            <a:ext cx="8284042" cy="5047606"/>
          </a:xfrm>
          <a:prstGeom prst="rect">
            <a:avLst/>
          </a:prstGeom>
        </p:spPr>
        <p:txBody>
          <a:bodyPr anchor="t" rtlCol="false" tIns="0" lIns="0" bIns="0" rIns="0">
            <a:spAutoFit/>
          </a:bodyPr>
          <a:lstStyle/>
          <a:p>
            <a:pPr algn="l">
              <a:lnSpc>
                <a:spcPts val="18724"/>
              </a:lnSpc>
            </a:pPr>
            <a:r>
              <a:rPr lang="en-US" sz="18724" b="true">
                <a:solidFill>
                  <a:srgbClr val="05492E"/>
                </a:solidFill>
                <a:latin typeface="Poppins Bold"/>
                <a:ea typeface="Poppins Bold"/>
                <a:cs typeface="Poppins Bold"/>
                <a:sym typeface="Poppins Bold"/>
              </a:rPr>
              <a:t>Thank You</a:t>
            </a:r>
          </a:p>
        </p:txBody>
      </p:sp>
      <p:sp>
        <p:nvSpPr>
          <p:cNvPr name="Freeform 35" id="35"/>
          <p:cNvSpPr/>
          <p:nvPr/>
        </p:nvSpPr>
        <p:spPr>
          <a:xfrm flipH="false" flipV="false" rot="0">
            <a:off x="376641" y="411217"/>
            <a:ext cx="1966094" cy="1335524"/>
          </a:xfrm>
          <a:custGeom>
            <a:avLst/>
            <a:gdLst/>
            <a:ahLst/>
            <a:cxnLst/>
            <a:rect r="r" b="b" t="t" l="l"/>
            <a:pathLst>
              <a:path h="1335524" w="1966094">
                <a:moveTo>
                  <a:pt x="0" y="0"/>
                </a:moveTo>
                <a:lnTo>
                  <a:pt x="1966094" y="0"/>
                </a:lnTo>
                <a:lnTo>
                  <a:pt x="1966094" y="1335524"/>
                </a:lnTo>
                <a:lnTo>
                  <a:pt x="0" y="1335524"/>
                </a:lnTo>
                <a:lnTo>
                  <a:pt x="0" y="0"/>
                </a:lnTo>
                <a:close/>
              </a:path>
            </a:pathLst>
          </a:custGeom>
          <a:blipFill>
            <a:blip r:embed="rId3"/>
            <a:stretch>
              <a:fillRect l="0" t="-15011" r="0" b="-32203"/>
            </a:stretch>
          </a:blipFill>
        </p:spPr>
      </p:sp>
      <p:sp>
        <p:nvSpPr>
          <p:cNvPr name="TextBox 36" id="36"/>
          <p:cNvSpPr txBox="true"/>
          <p:nvPr/>
        </p:nvSpPr>
        <p:spPr>
          <a:xfrm rot="0">
            <a:off x="1855790" y="946306"/>
            <a:ext cx="1925632" cy="1018639"/>
          </a:xfrm>
          <a:prstGeom prst="rect">
            <a:avLst/>
          </a:prstGeom>
        </p:spPr>
        <p:txBody>
          <a:bodyPr anchor="t" rtlCol="false" tIns="0" lIns="0" bIns="0" rIns="0">
            <a:spAutoFit/>
          </a:bodyPr>
          <a:lstStyle/>
          <a:p>
            <a:pPr algn="ctr">
              <a:lnSpc>
                <a:spcPts val="4043"/>
              </a:lnSpc>
            </a:pPr>
            <a:r>
              <a:rPr lang="en-US" sz="2888" b="true">
                <a:solidFill>
                  <a:srgbClr val="05492E"/>
                </a:solidFill>
                <a:latin typeface="Poppins Bold"/>
                <a:ea typeface="Poppins Bold"/>
                <a:cs typeface="Poppins Bold"/>
                <a:sym typeface="Poppins Bold"/>
              </a:rPr>
              <a:t>NutriBox</a:t>
            </a:r>
          </a:p>
          <a:p>
            <a:pPr algn="ctr">
              <a:lnSpc>
                <a:spcPts val="4043"/>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552892" y="2206945"/>
            <a:ext cx="5301396" cy="4226481"/>
            <a:chOff x="0" y="0"/>
            <a:chExt cx="1396252" cy="1113147"/>
          </a:xfrm>
        </p:grpSpPr>
        <p:sp>
          <p:nvSpPr>
            <p:cNvPr name="Freeform 3" id="3"/>
            <p:cNvSpPr/>
            <p:nvPr/>
          </p:nvSpPr>
          <p:spPr>
            <a:xfrm flipH="false" flipV="false" rot="0">
              <a:off x="0" y="0"/>
              <a:ext cx="1396252" cy="1113147"/>
            </a:xfrm>
            <a:custGeom>
              <a:avLst/>
              <a:gdLst/>
              <a:ahLst/>
              <a:cxnLst/>
              <a:rect r="r" b="b" t="t" l="l"/>
              <a:pathLst>
                <a:path h="1113147" w="1396252">
                  <a:moveTo>
                    <a:pt x="0" y="0"/>
                  </a:moveTo>
                  <a:lnTo>
                    <a:pt x="1396252" y="0"/>
                  </a:lnTo>
                  <a:lnTo>
                    <a:pt x="1396252" y="1113147"/>
                  </a:lnTo>
                  <a:lnTo>
                    <a:pt x="0" y="1113147"/>
                  </a:lnTo>
                  <a:close/>
                </a:path>
              </a:pathLst>
            </a:custGeom>
            <a:solidFill>
              <a:srgbClr val="EA8C23"/>
            </a:solidFill>
          </p:spPr>
        </p:sp>
        <p:sp>
          <p:nvSpPr>
            <p:cNvPr name="TextBox 4" id="4"/>
            <p:cNvSpPr txBox="true"/>
            <p:nvPr/>
          </p:nvSpPr>
          <p:spPr>
            <a:xfrm>
              <a:off x="0" y="-66675"/>
              <a:ext cx="1396252" cy="1179822"/>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0">
            <a:off x="11727439" y="2350801"/>
            <a:ext cx="4952301" cy="3861848"/>
            <a:chOff x="0" y="0"/>
            <a:chExt cx="6603068" cy="5149131"/>
          </a:xfrm>
        </p:grpSpPr>
        <p:pic>
          <p:nvPicPr>
            <p:cNvPr name="Picture 6" id="6"/>
            <p:cNvPicPr>
              <a:picLocks noChangeAspect="true"/>
            </p:cNvPicPr>
            <p:nvPr/>
          </p:nvPicPr>
          <p:blipFill>
            <a:blip r:embed="rId2"/>
            <a:srcRect l="13759" t="0" r="13759" b="0"/>
            <a:stretch>
              <a:fillRect/>
            </a:stretch>
          </p:blipFill>
          <p:spPr>
            <a:xfrm flipH="false" flipV="false">
              <a:off x="0" y="0"/>
              <a:ext cx="6603068" cy="5149131"/>
            </a:xfrm>
            <a:prstGeom prst="rect">
              <a:avLst/>
            </a:prstGeom>
          </p:spPr>
        </p:pic>
      </p:grpSp>
      <p:grpSp>
        <p:nvGrpSpPr>
          <p:cNvPr name="Group 7" id="7"/>
          <p:cNvGrpSpPr/>
          <p:nvPr/>
        </p:nvGrpSpPr>
        <p:grpSpPr>
          <a:xfrm rot="-10800000">
            <a:off x="15574388" y="-1641732"/>
            <a:ext cx="6103845" cy="5340865"/>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9" id="9"/>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0" id="10"/>
          <p:cNvGrpSpPr/>
          <p:nvPr/>
        </p:nvGrpSpPr>
        <p:grpSpPr>
          <a:xfrm rot="-10800000">
            <a:off x="16277009" y="689261"/>
            <a:ext cx="1700198" cy="1487673"/>
            <a:chOff x="0" y="0"/>
            <a:chExt cx="812800" cy="711200"/>
          </a:xfrm>
        </p:grpSpPr>
        <p:sp>
          <p:nvSpPr>
            <p:cNvPr name="Freeform 11" id="1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12" id="12"/>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
        <p:nvSpPr>
          <p:cNvPr name="TextBox 13" id="13"/>
          <p:cNvSpPr txBox="true"/>
          <p:nvPr/>
        </p:nvSpPr>
        <p:spPr>
          <a:xfrm rot="0">
            <a:off x="1028700" y="2360326"/>
            <a:ext cx="10524192" cy="4329430"/>
          </a:xfrm>
          <a:prstGeom prst="rect">
            <a:avLst/>
          </a:prstGeom>
        </p:spPr>
        <p:txBody>
          <a:bodyPr anchor="t" rtlCol="false" tIns="0" lIns="0" bIns="0" rIns="0">
            <a:spAutoFit/>
          </a:bodyPr>
          <a:lstStyle/>
          <a:p>
            <a:pPr algn="just">
              <a:lnSpc>
                <a:spcPts val="5949"/>
              </a:lnSpc>
            </a:pPr>
            <a:r>
              <a:rPr lang="en-US" sz="4999" b="true">
                <a:solidFill>
                  <a:srgbClr val="05492E"/>
                </a:solidFill>
                <a:latin typeface="Cairo Bold"/>
                <a:ea typeface="Cairo Bold"/>
                <a:cs typeface="Cairo Bold"/>
                <a:sym typeface="Cairo Bold"/>
              </a:rPr>
              <a:t>Nutribox</a:t>
            </a:r>
            <a:r>
              <a:rPr lang="en-US" sz="4999">
                <a:solidFill>
                  <a:srgbClr val="05492E"/>
                </a:solidFill>
                <a:latin typeface="Cairo"/>
                <a:ea typeface="Cairo"/>
                <a:cs typeface="Cairo"/>
                <a:sym typeface="Cairo"/>
              </a:rPr>
              <a:t> </a:t>
            </a:r>
          </a:p>
          <a:p>
            <a:pPr algn="ctr">
              <a:lnSpc>
                <a:spcPts val="3569"/>
              </a:lnSpc>
            </a:pPr>
            <a:r>
              <a:rPr lang="ar-EG" sz="2999">
                <a:solidFill>
                  <a:srgbClr val="000000"/>
                </a:solidFill>
                <a:latin typeface="Cairo"/>
                <a:ea typeface="Cairo"/>
                <a:cs typeface="Cairo"/>
                <a:sym typeface="Cairo"/>
                <a:rtl val="true"/>
              </a:rPr>
              <a:t>صحتك في بوكس غذائي صحي ! وطعم يفتح النفس</a:t>
            </a:r>
          </a:p>
          <a:p>
            <a:pPr algn="ctr">
              <a:lnSpc>
                <a:spcPts val="3569"/>
              </a:lnSpc>
            </a:pPr>
            <a:r>
              <a:rPr lang="en-US" sz="2999">
                <a:solidFill>
                  <a:srgbClr val="000000"/>
                </a:solidFill>
                <a:latin typeface="Cairo"/>
                <a:ea typeface="Cairo"/>
                <a:cs typeface="Cairo"/>
                <a:sym typeface="Cairo"/>
              </a:rPr>
              <a:t> </a:t>
            </a:r>
            <a:r>
              <a:rPr lang="ar-EG" sz="2999">
                <a:solidFill>
                  <a:srgbClr val="000000"/>
                </a:solidFill>
                <a:latin typeface="Cairo"/>
                <a:ea typeface="Cairo"/>
                <a:cs typeface="Cairo"/>
                <a:sym typeface="Cairo"/>
                <a:rtl val="true"/>
              </a:rPr>
              <a:t>متخيل إنك تاكل أكل صحي،وطعمه حكايةبمذاق مصري أصيل</a:t>
            </a:r>
            <a:r>
              <a:rPr lang="en-US" sz="2999">
                <a:solidFill>
                  <a:srgbClr val="000000"/>
                </a:solidFill>
                <a:latin typeface="Cairo"/>
                <a:ea typeface="Cairo"/>
                <a:cs typeface="Cairo"/>
                <a:sym typeface="Cairo"/>
              </a:rPr>
              <a:t> </a:t>
            </a:r>
          </a:p>
          <a:p>
            <a:pPr algn="ctr">
              <a:lnSpc>
                <a:spcPts val="3569"/>
              </a:lnSpc>
            </a:pPr>
            <a:r>
              <a:rPr lang="en-US" sz="2999">
                <a:solidFill>
                  <a:srgbClr val="000000"/>
                </a:solidFill>
                <a:latin typeface="Cairo"/>
                <a:ea typeface="Cairo"/>
                <a:cs typeface="Cairo"/>
                <a:sym typeface="Cairo"/>
              </a:rPr>
              <a:t> </a:t>
            </a:r>
            <a:r>
              <a:rPr lang="ar-EG" sz="2999">
                <a:solidFill>
                  <a:srgbClr val="000000"/>
                </a:solidFill>
                <a:latin typeface="Cairo"/>
                <a:ea typeface="Cairo"/>
                <a:cs typeface="Cairo"/>
                <a:sym typeface="Cairo"/>
                <a:rtl val="true"/>
              </a:rPr>
              <a:t>ومن غير ما توجع دماغك في التحضير؟</a:t>
            </a:r>
          </a:p>
          <a:p>
            <a:pPr algn="ctr">
              <a:lnSpc>
                <a:spcPts val="3569"/>
              </a:lnSpc>
            </a:pPr>
            <a:r>
              <a:rPr lang="en-US" sz="2999">
                <a:solidFill>
                  <a:srgbClr val="000000"/>
                </a:solidFill>
                <a:latin typeface="Cairo"/>
                <a:ea typeface="Cairo"/>
                <a:cs typeface="Cairo"/>
                <a:sym typeface="Cairo"/>
              </a:rPr>
              <a:t> NutriBox</a:t>
            </a:r>
          </a:p>
          <a:p>
            <a:pPr algn="ctr">
              <a:lnSpc>
                <a:spcPts val="3569"/>
              </a:lnSpc>
            </a:pPr>
            <a:r>
              <a:rPr lang="ar-EG" sz="2999">
                <a:solidFill>
                  <a:srgbClr val="000000"/>
                </a:solidFill>
                <a:latin typeface="Cairo"/>
                <a:ea typeface="Cairo"/>
                <a:cs typeface="Cairo"/>
                <a:sym typeface="Cairo"/>
                <a:rtl val="true"/>
              </a:rPr>
              <a:t>جمعنالك بين في الطعم اللذيذ والأكل المفيد،بمكونات طبيعية %</a:t>
            </a:r>
            <a:r>
              <a:rPr lang="en-US" sz="2999">
                <a:solidFill>
                  <a:srgbClr val="000000"/>
                </a:solidFill>
                <a:latin typeface="Cairo"/>
                <a:ea typeface="Cairo"/>
                <a:cs typeface="Cairo"/>
                <a:sym typeface="Cairo"/>
              </a:rPr>
              <a:t>100</a:t>
            </a:r>
            <a:r>
              <a:rPr lang="ar-EG" sz="2999">
                <a:solidFill>
                  <a:srgbClr val="000000"/>
                </a:solidFill>
                <a:latin typeface="Cairo"/>
                <a:ea typeface="Cairo"/>
                <a:cs typeface="Cairo"/>
                <a:sym typeface="Cairo"/>
                <a:rtl val="true"/>
              </a:rPr>
              <a:t>، عشان تستمتع بوجبة متكاملة منغير تأنيب</a:t>
            </a:r>
          </a:p>
          <a:p>
            <a:pPr algn="ctr">
              <a:lnSpc>
                <a:spcPts val="3569"/>
              </a:lnSpc>
            </a:pPr>
            <a:r>
              <a:rPr lang="en-US" sz="2999">
                <a:solidFill>
                  <a:srgbClr val="000000"/>
                </a:solidFill>
                <a:latin typeface="Cairo"/>
                <a:ea typeface="Cairo"/>
                <a:cs typeface="Cairo"/>
                <a:sym typeface="Cairo"/>
              </a:rPr>
              <a:t>!</a:t>
            </a:r>
            <a:r>
              <a:rPr lang="ar-EG" sz="2999">
                <a:solidFill>
                  <a:srgbClr val="000000"/>
                </a:solidFill>
                <a:latin typeface="Cairo"/>
                <a:ea typeface="Cairo"/>
                <a:cs typeface="Cairo"/>
                <a:sym typeface="Cairo"/>
                <a:rtl val="true"/>
              </a:rPr>
              <a:t>ضمير</a:t>
            </a:r>
          </a:p>
          <a:p>
            <a:pPr algn="ctr">
              <a:lnSpc>
                <a:spcPts val="3569"/>
              </a:lnSpc>
            </a:pPr>
            <a:r>
              <a:rPr lang="en-US" sz="2999">
                <a:solidFill>
                  <a:srgbClr val="000000"/>
                </a:solidFill>
                <a:latin typeface="Poppins"/>
                <a:ea typeface="Poppins"/>
                <a:cs typeface="Poppins"/>
                <a:sym typeface="Poppins"/>
              </a:rPr>
              <a:t> </a:t>
            </a:r>
          </a:p>
        </p:txBody>
      </p:sp>
      <p:sp>
        <p:nvSpPr>
          <p:cNvPr name="TextBox 14" id="14"/>
          <p:cNvSpPr txBox="true"/>
          <p:nvPr/>
        </p:nvSpPr>
        <p:spPr>
          <a:xfrm rot="0">
            <a:off x="1028700" y="990600"/>
            <a:ext cx="5836419" cy="720095"/>
          </a:xfrm>
          <a:prstGeom prst="rect">
            <a:avLst/>
          </a:prstGeom>
        </p:spPr>
        <p:txBody>
          <a:bodyPr anchor="t" rtlCol="false" tIns="0" lIns="0" bIns="0" rIns="0">
            <a:spAutoFit/>
          </a:bodyPr>
          <a:lstStyle/>
          <a:p>
            <a:pPr algn="l">
              <a:lnSpc>
                <a:spcPts val="5359"/>
              </a:lnSpc>
            </a:pPr>
            <a:r>
              <a:rPr lang="en-US" sz="4503" b="true">
                <a:solidFill>
                  <a:srgbClr val="EA8C23"/>
                </a:solidFill>
                <a:latin typeface="Poppins Bold"/>
                <a:ea typeface="Poppins Bold"/>
                <a:cs typeface="Poppins Bold"/>
                <a:sym typeface="Poppins Bold"/>
              </a:rPr>
              <a:t>About Our Project</a:t>
            </a:r>
          </a:p>
        </p:txBody>
      </p:sp>
      <p:grpSp>
        <p:nvGrpSpPr>
          <p:cNvPr name="Group 15" id="15"/>
          <p:cNvGrpSpPr/>
          <p:nvPr/>
        </p:nvGrpSpPr>
        <p:grpSpPr>
          <a:xfrm rot="0">
            <a:off x="15255224" y="5536659"/>
            <a:ext cx="6103845" cy="5340865"/>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17" id="17"/>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8" id="18"/>
          <p:cNvGrpSpPr/>
          <p:nvPr/>
        </p:nvGrpSpPr>
        <p:grpSpPr>
          <a:xfrm rot="0">
            <a:off x="15171344" y="9102606"/>
            <a:ext cx="997288" cy="872627"/>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20" id="20"/>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21" id="21"/>
          <p:cNvGrpSpPr/>
          <p:nvPr/>
        </p:nvGrpSpPr>
        <p:grpSpPr>
          <a:xfrm rot="-10800000">
            <a:off x="15255224" y="8207092"/>
            <a:ext cx="2020733" cy="1768142"/>
            <a:chOff x="0" y="0"/>
            <a:chExt cx="812800" cy="711200"/>
          </a:xfrm>
        </p:grpSpPr>
        <p:sp>
          <p:nvSpPr>
            <p:cNvPr name="Freeform 22" id="2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23" id="23"/>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7406"/>
            <a:ext cx="18288000" cy="10112188"/>
          </a:xfrm>
          <a:custGeom>
            <a:avLst/>
            <a:gdLst/>
            <a:ahLst/>
            <a:cxnLst/>
            <a:rect r="r" b="b" t="t" l="l"/>
            <a:pathLst>
              <a:path h="10112188" w="18288000">
                <a:moveTo>
                  <a:pt x="0" y="0"/>
                </a:moveTo>
                <a:lnTo>
                  <a:pt x="18288000" y="0"/>
                </a:lnTo>
                <a:lnTo>
                  <a:pt x="18288000" y="10112188"/>
                </a:lnTo>
                <a:lnTo>
                  <a:pt x="0" y="10112188"/>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4" id="4"/>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3313296" y="-1641732"/>
            <a:ext cx="6103845" cy="5340865"/>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7" id="7"/>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10800000">
            <a:off x="17437901" y="8854066"/>
            <a:ext cx="1700198" cy="1487673"/>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1" id="11"/>
          <p:cNvGrpSpPr/>
          <p:nvPr/>
        </p:nvGrpSpPr>
        <p:grpSpPr>
          <a:xfrm rot="-10800000">
            <a:off x="-850099" y="8886624"/>
            <a:ext cx="1700198" cy="1487673"/>
            <a:chOff x="0" y="0"/>
            <a:chExt cx="812800" cy="711200"/>
          </a:xfrm>
        </p:grpSpPr>
        <p:sp>
          <p:nvSpPr>
            <p:cNvPr name="Freeform 12" id="12"/>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13" id="13"/>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14" id="14"/>
          <p:cNvGrpSpPr/>
          <p:nvPr/>
        </p:nvGrpSpPr>
        <p:grpSpPr>
          <a:xfrm rot="0">
            <a:off x="1553008" y="1175648"/>
            <a:ext cx="7197689" cy="4881615"/>
            <a:chOff x="0" y="0"/>
            <a:chExt cx="1941759" cy="1316939"/>
          </a:xfrm>
        </p:grpSpPr>
        <p:sp>
          <p:nvSpPr>
            <p:cNvPr name="Freeform 15" id="15"/>
            <p:cNvSpPr/>
            <p:nvPr/>
          </p:nvSpPr>
          <p:spPr>
            <a:xfrm flipH="false" flipV="false" rot="0">
              <a:off x="0" y="0"/>
              <a:ext cx="1941759" cy="1316939"/>
            </a:xfrm>
            <a:custGeom>
              <a:avLst/>
              <a:gdLst/>
              <a:ahLst/>
              <a:cxnLst/>
              <a:rect r="r" b="b" t="t" l="l"/>
              <a:pathLst>
                <a:path h="1316939" w="1941759">
                  <a:moveTo>
                    <a:pt x="38722" y="0"/>
                  </a:moveTo>
                  <a:lnTo>
                    <a:pt x="1903037" y="0"/>
                  </a:lnTo>
                  <a:cubicBezTo>
                    <a:pt x="1924422" y="0"/>
                    <a:pt x="1941759" y="17336"/>
                    <a:pt x="1941759" y="38722"/>
                  </a:cubicBezTo>
                  <a:lnTo>
                    <a:pt x="1941759" y="1278217"/>
                  </a:lnTo>
                  <a:cubicBezTo>
                    <a:pt x="1941759" y="1299603"/>
                    <a:pt x="1924422" y="1316939"/>
                    <a:pt x="1903037" y="1316939"/>
                  </a:cubicBezTo>
                  <a:lnTo>
                    <a:pt x="38722" y="1316939"/>
                  </a:lnTo>
                  <a:cubicBezTo>
                    <a:pt x="17336" y="1316939"/>
                    <a:pt x="0" y="1299603"/>
                    <a:pt x="0" y="1278217"/>
                  </a:cubicBezTo>
                  <a:lnTo>
                    <a:pt x="0" y="38722"/>
                  </a:lnTo>
                  <a:cubicBezTo>
                    <a:pt x="0" y="17336"/>
                    <a:pt x="17336" y="0"/>
                    <a:pt x="38722" y="0"/>
                  </a:cubicBezTo>
                  <a:close/>
                </a:path>
              </a:pathLst>
            </a:custGeom>
            <a:solidFill>
              <a:srgbClr val="176366"/>
            </a:solidFill>
            <a:ln w="38100" cap="rnd">
              <a:solidFill>
                <a:srgbClr val="2BD2D8"/>
              </a:solidFill>
              <a:prstDash val="solid"/>
              <a:round/>
            </a:ln>
          </p:spPr>
        </p:sp>
        <p:sp>
          <p:nvSpPr>
            <p:cNvPr name="TextBox 16" id="16"/>
            <p:cNvSpPr txBox="true"/>
            <p:nvPr/>
          </p:nvSpPr>
          <p:spPr>
            <a:xfrm>
              <a:off x="0" y="0"/>
              <a:ext cx="1941759" cy="1316939"/>
            </a:xfrm>
            <a:prstGeom prst="rect">
              <a:avLst/>
            </a:prstGeom>
          </p:spPr>
          <p:txBody>
            <a:bodyPr anchor="ctr" rtlCol="false" tIns="50800" lIns="50800" bIns="50800" rIns="50800"/>
            <a:lstStyle/>
            <a:p>
              <a:pPr algn="ctr">
                <a:lnSpc>
                  <a:spcPts val="2081"/>
                </a:lnSpc>
              </a:pPr>
            </a:p>
          </p:txBody>
        </p:sp>
      </p:grpSp>
      <p:sp>
        <p:nvSpPr>
          <p:cNvPr name="Freeform 17" id="17"/>
          <p:cNvSpPr/>
          <p:nvPr/>
        </p:nvSpPr>
        <p:spPr>
          <a:xfrm flipH="false" flipV="false" rot="0">
            <a:off x="1946147" y="7087634"/>
            <a:ext cx="3329724" cy="3532864"/>
          </a:xfrm>
          <a:custGeom>
            <a:avLst/>
            <a:gdLst/>
            <a:ahLst/>
            <a:cxnLst/>
            <a:rect r="r" b="b" t="t" l="l"/>
            <a:pathLst>
              <a:path h="3532864" w="3329724">
                <a:moveTo>
                  <a:pt x="0" y="0"/>
                </a:moveTo>
                <a:lnTo>
                  <a:pt x="3329724" y="0"/>
                </a:lnTo>
                <a:lnTo>
                  <a:pt x="3329724" y="3532864"/>
                </a:lnTo>
                <a:lnTo>
                  <a:pt x="0" y="3532864"/>
                </a:lnTo>
                <a:lnTo>
                  <a:pt x="0"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true" flipV="false" rot="0">
            <a:off x="12547161" y="7120193"/>
            <a:ext cx="3329724" cy="3532864"/>
          </a:xfrm>
          <a:custGeom>
            <a:avLst/>
            <a:gdLst/>
            <a:ahLst/>
            <a:cxnLst/>
            <a:rect r="r" b="b" t="t" l="l"/>
            <a:pathLst>
              <a:path h="3532864" w="3329724">
                <a:moveTo>
                  <a:pt x="3329724" y="0"/>
                </a:moveTo>
                <a:lnTo>
                  <a:pt x="0" y="0"/>
                </a:lnTo>
                <a:lnTo>
                  <a:pt x="0" y="3532863"/>
                </a:lnTo>
                <a:lnTo>
                  <a:pt x="3329724" y="3532863"/>
                </a:lnTo>
                <a:lnTo>
                  <a:pt x="3329724"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grpSp>
        <p:nvGrpSpPr>
          <p:cNvPr name="Group 19" id="19"/>
          <p:cNvGrpSpPr/>
          <p:nvPr/>
        </p:nvGrpSpPr>
        <p:grpSpPr>
          <a:xfrm rot="0">
            <a:off x="1553008" y="6057263"/>
            <a:ext cx="7705749" cy="4098533"/>
            <a:chOff x="0" y="0"/>
            <a:chExt cx="2078821" cy="1105683"/>
          </a:xfrm>
        </p:grpSpPr>
        <p:sp>
          <p:nvSpPr>
            <p:cNvPr name="Freeform 20" id="20"/>
            <p:cNvSpPr/>
            <p:nvPr/>
          </p:nvSpPr>
          <p:spPr>
            <a:xfrm flipH="false" flipV="false" rot="0">
              <a:off x="0" y="0"/>
              <a:ext cx="2078821" cy="1105683"/>
            </a:xfrm>
            <a:custGeom>
              <a:avLst/>
              <a:gdLst/>
              <a:ahLst/>
              <a:cxnLst/>
              <a:rect r="r" b="b" t="t" l="l"/>
              <a:pathLst>
                <a:path h="1105683" w="2078821">
                  <a:moveTo>
                    <a:pt x="36169" y="0"/>
                  </a:moveTo>
                  <a:lnTo>
                    <a:pt x="2042652" y="0"/>
                  </a:lnTo>
                  <a:cubicBezTo>
                    <a:pt x="2062628" y="0"/>
                    <a:pt x="2078821" y="16193"/>
                    <a:pt x="2078821" y="36169"/>
                  </a:cubicBezTo>
                  <a:lnTo>
                    <a:pt x="2078821" y="1069514"/>
                  </a:lnTo>
                  <a:cubicBezTo>
                    <a:pt x="2078821" y="1079107"/>
                    <a:pt x="2075010" y="1088307"/>
                    <a:pt x="2068227" y="1095090"/>
                  </a:cubicBezTo>
                  <a:cubicBezTo>
                    <a:pt x="2061444" y="1101873"/>
                    <a:pt x="2052245" y="1105683"/>
                    <a:pt x="2042652" y="1105683"/>
                  </a:cubicBezTo>
                  <a:lnTo>
                    <a:pt x="36169" y="1105683"/>
                  </a:lnTo>
                  <a:cubicBezTo>
                    <a:pt x="26576" y="1105683"/>
                    <a:pt x="17377" y="1101873"/>
                    <a:pt x="10594" y="1095090"/>
                  </a:cubicBezTo>
                  <a:cubicBezTo>
                    <a:pt x="3811" y="1088307"/>
                    <a:pt x="0" y="1079107"/>
                    <a:pt x="0" y="1069514"/>
                  </a:cubicBezTo>
                  <a:lnTo>
                    <a:pt x="0" y="36169"/>
                  </a:lnTo>
                  <a:cubicBezTo>
                    <a:pt x="0" y="26576"/>
                    <a:pt x="3811" y="17377"/>
                    <a:pt x="10594" y="10594"/>
                  </a:cubicBezTo>
                  <a:cubicBezTo>
                    <a:pt x="17377" y="3811"/>
                    <a:pt x="26576" y="0"/>
                    <a:pt x="36169" y="0"/>
                  </a:cubicBezTo>
                  <a:close/>
                </a:path>
              </a:pathLst>
            </a:custGeom>
            <a:solidFill>
              <a:srgbClr val="4D8B33"/>
            </a:solidFill>
            <a:ln w="38100" cap="rnd">
              <a:solidFill>
                <a:srgbClr val="88E860"/>
              </a:solidFill>
              <a:prstDash val="solid"/>
              <a:round/>
            </a:ln>
          </p:spPr>
        </p:sp>
        <p:sp>
          <p:nvSpPr>
            <p:cNvPr name="TextBox 21" id="21"/>
            <p:cNvSpPr txBox="true"/>
            <p:nvPr/>
          </p:nvSpPr>
          <p:spPr>
            <a:xfrm>
              <a:off x="0" y="0"/>
              <a:ext cx="2078821" cy="1105683"/>
            </a:xfrm>
            <a:prstGeom prst="rect">
              <a:avLst/>
            </a:prstGeom>
          </p:spPr>
          <p:txBody>
            <a:bodyPr anchor="ctr" rtlCol="false" tIns="50800" lIns="50800" bIns="50800" rIns="50800"/>
            <a:lstStyle/>
            <a:p>
              <a:pPr algn="ctr">
                <a:lnSpc>
                  <a:spcPts val="2081"/>
                </a:lnSpc>
              </a:pPr>
            </a:p>
          </p:txBody>
        </p:sp>
      </p:grpSp>
      <p:grpSp>
        <p:nvGrpSpPr>
          <p:cNvPr name="Group 22" id="22"/>
          <p:cNvGrpSpPr/>
          <p:nvPr/>
        </p:nvGrpSpPr>
        <p:grpSpPr>
          <a:xfrm rot="0">
            <a:off x="9245680" y="5592139"/>
            <a:ext cx="7812441" cy="4563658"/>
            <a:chOff x="0" y="0"/>
            <a:chExt cx="2107604" cy="1231162"/>
          </a:xfrm>
        </p:grpSpPr>
        <p:sp>
          <p:nvSpPr>
            <p:cNvPr name="Freeform 23" id="23"/>
            <p:cNvSpPr/>
            <p:nvPr/>
          </p:nvSpPr>
          <p:spPr>
            <a:xfrm flipH="false" flipV="false" rot="0">
              <a:off x="0" y="0"/>
              <a:ext cx="2107604" cy="1231162"/>
            </a:xfrm>
            <a:custGeom>
              <a:avLst/>
              <a:gdLst/>
              <a:ahLst/>
              <a:cxnLst/>
              <a:rect r="r" b="b" t="t" l="l"/>
              <a:pathLst>
                <a:path h="1231162" w="2107604">
                  <a:moveTo>
                    <a:pt x="35675" y="0"/>
                  </a:moveTo>
                  <a:lnTo>
                    <a:pt x="2071929" y="0"/>
                  </a:lnTo>
                  <a:cubicBezTo>
                    <a:pt x="2091632" y="0"/>
                    <a:pt x="2107604" y="15972"/>
                    <a:pt x="2107604" y="35675"/>
                  </a:cubicBezTo>
                  <a:lnTo>
                    <a:pt x="2107604" y="1195487"/>
                  </a:lnTo>
                  <a:cubicBezTo>
                    <a:pt x="2107604" y="1204949"/>
                    <a:pt x="2103845" y="1214023"/>
                    <a:pt x="2097155" y="1220713"/>
                  </a:cubicBezTo>
                  <a:cubicBezTo>
                    <a:pt x="2090465" y="1227404"/>
                    <a:pt x="2081390" y="1231162"/>
                    <a:pt x="2071929" y="1231162"/>
                  </a:cubicBezTo>
                  <a:lnTo>
                    <a:pt x="35675" y="1231162"/>
                  </a:lnTo>
                  <a:cubicBezTo>
                    <a:pt x="26213" y="1231162"/>
                    <a:pt x="17139" y="1227404"/>
                    <a:pt x="10449" y="1220713"/>
                  </a:cubicBezTo>
                  <a:cubicBezTo>
                    <a:pt x="3759" y="1214023"/>
                    <a:pt x="0" y="1204949"/>
                    <a:pt x="0" y="1195487"/>
                  </a:cubicBezTo>
                  <a:lnTo>
                    <a:pt x="0" y="35675"/>
                  </a:lnTo>
                  <a:cubicBezTo>
                    <a:pt x="0" y="26213"/>
                    <a:pt x="3759" y="17139"/>
                    <a:pt x="10449" y="10449"/>
                  </a:cubicBezTo>
                  <a:cubicBezTo>
                    <a:pt x="17139" y="3759"/>
                    <a:pt x="26213" y="0"/>
                    <a:pt x="35675" y="0"/>
                  </a:cubicBezTo>
                  <a:close/>
                </a:path>
              </a:pathLst>
            </a:custGeom>
            <a:solidFill>
              <a:srgbClr val="922A40"/>
            </a:solidFill>
            <a:ln w="38100" cap="rnd">
              <a:solidFill>
                <a:srgbClr val="FF3D65"/>
              </a:solidFill>
              <a:prstDash val="solid"/>
              <a:round/>
            </a:ln>
          </p:spPr>
        </p:sp>
        <p:sp>
          <p:nvSpPr>
            <p:cNvPr name="TextBox 24" id="24"/>
            <p:cNvSpPr txBox="true"/>
            <p:nvPr/>
          </p:nvSpPr>
          <p:spPr>
            <a:xfrm>
              <a:off x="0" y="0"/>
              <a:ext cx="2107604" cy="1231162"/>
            </a:xfrm>
            <a:prstGeom prst="rect">
              <a:avLst/>
            </a:prstGeom>
          </p:spPr>
          <p:txBody>
            <a:bodyPr anchor="ctr" rtlCol="false" tIns="50800" lIns="50800" bIns="50800" rIns="50800"/>
            <a:lstStyle/>
            <a:p>
              <a:pPr algn="ctr">
                <a:lnSpc>
                  <a:spcPts val="2081"/>
                </a:lnSpc>
              </a:pPr>
            </a:p>
          </p:txBody>
        </p:sp>
      </p:grpSp>
      <p:grpSp>
        <p:nvGrpSpPr>
          <p:cNvPr name="Group 25" id="25"/>
          <p:cNvGrpSpPr/>
          <p:nvPr/>
        </p:nvGrpSpPr>
        <p:grpSpPr>
          <a:xfrm rot="0">
            <a:off x="8724106" y="1175648"/>
            <a:ext cx="8334016" cy="4433557"/>
            <a:chOff x="0" y="0"/>
            <a:chExt cx="2248312" cy="1196064"/>
          </a:xfrm>
        </p:grpSpPr>
        <p:sp>
          <p:nvSpPr>
            <p:cNvPr name="Freeform 26" id="26"/>
            <p:cNvSpPr/>
            <p:nvPr/>
          </p:nvSpPr>
          <p:spPr>
            <a:xfrm flipH="false" flipV="false" rot="0">
              <a:off x="0" y="0"/>
              <a:ext cx="2248312" cy="1196064"/>
            </a:xfrm>
            <a:custGeom>
              <a:avLst/>
              <a:gdLst/>
              <a:ahLst/>
              <a:cxnLst/>
              <a:rect r="r" b="b" t="t" l="l"/>
              <a:pathLst>
                <a:path h="1196064" w="2248312">
                  <a:moveTo>
                    <a:pt x="33442" y="0"/>
                  </a:moveTo>
                  <a:lnTo>
                    <a:pt x="2214869" y="0"/>
                  </a:lnTo>
                  <a:cubicBezTo>
                    <a:pt x="2223739" y="0"/>
                    <a:pt x="2232245" y="3523"/>
                    <a:pt x="2238517" y="9795"/>
                  </a:cubicBezTo>
                  <a:cubicBezTo>
                    <a:pt x="2244788" y="16067"/>
                    <a:pt x="2248312" y="24573"/>
                    <a:pt x="2248312" y="33442"/>
                  </a:cubicBezTo>
                  <a:lnTo>
                    <a:pt x="2248312" y="1162622"/>
                  </a:lnTo>
                  <a:cubicBezTo>
                    <a:pt x="2248312" y="1181092"/>
                    <a:pt x="2233339" y="1196064"/>
                    <a:pt x="2214869" y="1196064"/>
                  </a:cubicBezTo>
                  <a:lnTo>
                    <a:pt x="33442" y="1196064"/>
                  </a:lnTo>
                  <a:cubicBezTo>
                    <a:pt x="14973" y="1196064"/>
                    <a:pt x="0" y="1181092"/>
                    <a:pt x="0" y="1162622"/>
                  </a:cubicBezTo>
                  <a:lnTo>
                    <a:pt x="0" y="33442"/>
                  </a:lnTo>
                  <a:cubicBezTo>
                    <a:pt x="0" y="14973"/>
                    <a:pt x="14973" y="0"/>
                    <a:pt x="33442" y="0"/>
                  </a:cubicBezTo>
                  <a:close/>
                </a:path>
              </a:pathLst>
            </a:custGeom>
            <a:solidFill>
              <a:srgbClr val="AB7624"/>
            </a:solidFill>
            <a:ln w="38100" cap="rnd">
              <a:solidFill>
                <a:srgbClr val="FFBA4F"/>
              </a:solidFill>
              <a:prstDash val="solid"/>
              <a:round/>
            </a:ln>
          </p:spPr>
        </p:sp>
        <p:sp>
          <p:nvSpPr>
            <p:cNvPr name="TextBox 27" id="27"/>
            <p:cNvSpPr txBox="true"/>
            <p:nvPr/>
          </p:nvSpPr>
          <p:spPr>
            <a:xfrm>
              <a:off x="0" y="0"/>
              <a:ext cx="2248312" cy="1196064"/>
            </a:xfrm>
            <a:prstGeom prst="rect">
              <a:avLst/>
            </a:prstGeom>
          </p:spPr>
          <p:txBody>
            <a:bodyPr anchor="ctr" rtlCol="false" tIns="50800" lIns="50800" bIns="50800" rIns="50800"/>
            <a:lstStyle/>
            <a:p>
              <a:pPr algn="ctr">
                <a:lnSpc>
                  <a:spcPts val="2081"/>
                </a:lnSpc>
              </a:pPr>
            </a:p>
          </p:txBody>
        </p:sp>
      </p:grpSp>
      <p:sp>
        <p:nvSpPr>
          <p:cNvPr name="Freeform 28" id="28"/>
          <p:cNvSpPr/>
          <p:nvPr/>
        </p:nvSpPr>
        <p:spPr>
          <a:xfrm flipH="false" flipV="false" rot="0">
            <a:off x="6891710" y="3793101"/>
            <a:ext cx="4129201" cy="4124040"/>
          </a:xfrm>
          <a:custGeom>
            <a:avLst/>
            <a:gdLst/>
            <a:ahLst/>
            <a:cxnLst/>
            <a:rect r="r" b="b" t="t" l="l"/>
            <a:pathLst>
              <a:path h="4124040" w="4129201">
                <a:moveTo>
                  <a:pt x="0" y="0"/>
                </a:moveTo>
                <a:lnTo>
                  <a:pt x="4129201" y="0"/>
                </a:lnTo>
                <a:lnTo>
                  <a:pt x="4129201" y="4124040"/>
                </a:lnTo>
                <a:lnTo>
                  <a:pt x="0" y="41240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9" id="29"/>
          <p:cNvSpPr/>
          <p:nvPr/>
        </p:nvSpPr>
        <p:spPr>
          <a:xfrm flipH="false" flipV="false" rot="-3646539">
            <a:off x="7696722" y="5340124"/>
            <a:ext cx="575939" cy="325405"/>
          </a:xfrm>
          <a:custGeom>
            <a:avLst/>
            <a:gdLst/>
            <a:ahLst/>
            <a:cxnLst/>
            <a:rect r="r" b="b" t="t" l="l"/>
            <a:pathLst>
              <a:path h="325405" w="575939">
                <a:moveTo>
                  <a:pt x="0" y="0"/>
                </a:moveTo>
                <a:lnTo>
                  <a:pt x="575939" y="0"/>
                </a:lnTo>
                <a:lnTo>
                  <a:pt x="575939" y="325405"/>
                </a:lnTo>
                <a:lnTo>
                  <a:pt x="0" y="32540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0" id="30"/>
          <p:cNvSpPr/>
          <p:nvPr/>
        </p:nvSpPr>
        <p:spPr>
          <a:xfrm flipH="false" flipV="false" rot="5067822">
            <a:off x="9418046" y="4922644"/>
            <a:ext cx="589376" cy="575378"/>
          </a:xfrm>
          <a:custGeom>
            <a:avLst/>
            <a:gdLst/>
            <a:ahLst/>
            <a:cxnLst/>
            <a:rect r="r" b="b" t="t" l="l"/>
            <a:pathLst>
              <a:path h="575378" w="589376">
                <a:moveTo>
                  <a:pt x="0" y="0"/>
                </a:moveTo>
                <a:lnTo>
                  <a:pt x="589376" y="0"/>
                </a:lnTo>
                <a:lnTo>
                  <a:pt x="589376" y="575378"/>
                </a:lnTo>
                <a:lnTo>
                  <a:pt x="0" y="57537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1" id="31"/>
          <p:cNvSpPr/>
          <p:nvPr/>
        </p:nvSpPr>
        <p:spPr>
          <a:xfrm flipH="false" flipV="false" rot="0">
            <a:off x="7778303" y="6290036"/>
            <a:ext cx="626969" cy="626969"/>
          </a:xfrm>
          <a:custGeom>
            <a:avLst/>
            <a:gdLst/>
            <a:ahLst/>
            <a:cxnLst/>
            <a:rect r="r" b="b" t="t" l="l"/>
            <a:pathLst>
              <a:path h="626969" w="626969">
                <a:moveTo>
                  <a:pt x="0" y="0"/>
                </a:moveTo>
                <a:lnTo>
                  <a:pt x="626969" y="0"/>
                </a:lnTo>
                <a:lnTo>
                  <a:pt x="626969" y="626969"/>
                </a:lnTo>
                <a:lnTo>
                  <a:pt x="0" y="6269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2" id="32"/>
          <p:cNvSpPr/>
          <p:nvPr/>
        </p:nvSpPr>
        <p:spPr>
          <a:xfrm flipH="false" flipV="false" rot="0">
            <a:off x="9746875" y="5751520"/>
            <a:ext cx="611486" cy="611486"/>
          </a:xfrm>
          <a:custGeom>
            <a:avLst/>
            <a:gdLst/>
            <a:ahLst/>
            <a:cxnLst/>
            <a:rect r="r" b="b" t="t" l="l"/>
            <a:pathLst>
              <a:path h="611486" w="611486">
                <a:moveTo>
                  <a:pt x="0" y="0"/>
                </a:moveTo>
                <a:lnTo>
                  <a:pt x="611486" y="0"/>
                </a:lnTo>
                <a:lnTo>
                  <a:pt x="611486" y="611486"/>
                </a:lnTo>
                <a:lnTo>
                  <a:pt x="0" y="61148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33" id="33"/>
          <p:cNvGrpSpPr/>
          <p:nvPr/>
        </p:nvGrpSpPr>
        <p:grpSpPr>
          <a:xfrm rot="0">
            <a:off x="2880501" y="1312496"/>
            <a:ext cx="392713" cy="392713"/>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D2D8"/>
            </a:solidFill>
          </p:spPr>
        </p:sp>
        <p:sp>
          <p:nvSpPr>
            <p:cNvPr name="TextBox 35" id="35"/>
            <p:cNvSpPr txBox="true"/>
            <p:nvPr/>
          </p:nvSpPr>
          <p:spPr>
            <a:xfrm>
              <a:off x="76200" y="76200"/>
              <a:ext cx="660400" cy="660400"/>
            </a:xfrm>
            <a:prstGeom prst="rect">
              <a:avLst/>
            </a:prstGeom>
          </p:spPr>
          <p:txBody>
            <a:bodyPr anchor="ctr" rtlCol="false" tIns="50800" lIns="50800" bIns="50800" rIns="50800"/>
            <a:lstStyle/>
            <a:p>
              <a:pPr algn="ctr">
                <a:lnSpc>
                  <a:spcPts val="2081"/>
                </a:lnSpc>
              </a:pPr>
            </a:p>
          </p:txBody>
        </p:sp>
      </p:grpSp>
      <p:grpSp>
        <p:nvGrpSpPr>
          <p:cNvPr name="Group 36" id="36"/>
          <p:cNvGrpSpPr/>
          <p:nvPr/>
        </p:nvGrpSpPr>
        <p:grpSpPr>
          <a:xfrm rot="0">
            <a:off x="2106472" y="6210808"/>
            <a:ext cx="392713" cy="392713"/>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8E860"/>
            </a:solidFill>
          </p:spPr>
        </p:sp>
        <p:sp>
          <p:nvSpPr>
            <p:cNvPr name="TextBox 38" id="38"/>
            <p:cNvSpPr txBox="true"/>
            <p:nvPr/>
          </p:nvSpPr>
          <p:spPr>
            <a:xfrm>
              <a:off x="76200" y="76200"/>
              <a:ext cx="660400" cy="660400"/>
            </a:xfrm>
            <a:prstGeom prst="rect">
              <a:avLst/>
            </a:prstGeom>
          </p:spPr>
          <p:txBody>
            <a:bodyPr anchor="ctr" rtlCol="false" tIns="50800" lIns="50800" bIns="50800" rIns="50800"/>
            <a:lstStyle/>
            <a:p>
              <a:pPr algn="ctr">
                <a:lnSpc>
                  <a:spcPts val="2081"/>
                </a:lnSpc>
              </a:pPr>
            </a:p>
          </p:txBody>
        </p:sp>
      </p:grpSp>
      <p:grpSp>
        <p:nvGrpSpPr>
          <p:cNvPr name="Group 39" id="39"/>
          <p:cNvGrpSpPr/>
          <p:nvPr/>
        </p:nvGrpSpPr>
        <p:grpSpPr>
          <a:xfrm rot="0">
            <a:off x="10903870" y="5709937"/>
            <a:ext cx="500871" cy="500871"/>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3D65"/>
            </a:solidFill>
          </p:spPr>
        </p:sp>
        <p:sp>
          <p:nvSpPr>
            <p:cNvPr name="TextBox 41" id="41"/>
            <p:cNvSpPr txBox="true"/>
            <p:nvPr/>
          </p:nvSpPr>
          <p:spPr>
            <a:xfrm>
              <a:off x="76200" y="76200"/>
              <a:ext cx="660400" cy="660400"/>
            </a:xfrm>
            <a:prstGeom prst="rect">
              <a:avLst/>
            </a:prstGeom>
          </p:spPr>
          <p:txBody>
            <a:bodyPr anchor="ctr" rtlCol="false" tIns="50800" lIns="50800" bIns="50800" rIns="50800"/>
            <a:lstStyle/>
            <a:p>
              <a:pPr algn="ctr">
                <a:lnSpc>
                  <a:spcPts val="2081"/>
                </a:lnSpc>
              </a:pPr>
            </a:p>
          </p:txBody>
        </p:sp>
      </p:grpSp>
      <p:grpSp>
        <p:nvGrpSpPr>
          <p:cNvPr name="Group 42" id="42"/>
          <p:cNvGrpSpPr/>
          <p:nvPr/>
        </p:nvGrpSpPr>
        <p:grpSpPr>
          <a:xfrm rot="0">
            <a:off x="9062401" y="1339624"/>
            <a:ext cx="392713" cy="392713"/>
            <a:chOff x="0" y="0"/>
            <a:chExt cx="812800" cy="812800"/>
          </a:xfrm>
        </p:grpSpPr>
        <p:sp>
          <p:nvSpPr>
            <p:cNvPr name="Freeform 43" id="4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BA4F"/>
            </a:solidFill>
          </p:spPr>
        </p:sp>
        <p:sp>
          <p:nvSpPr>
            <p:cNvPr name="TextBox 44" id="44"/>
            <p:cNvSpPr txBox="true"/>
            <p:nvPr/>
          </p:nvSpPr>
          <p:spPr>
            <a:xfrm>
              <a:off x="76200" y="76200"/>
              <a:ext cx="660400" cy="660400"/>
            </a:xfrm>
            <a:prstGeom prst="rect">
              <a:avLst/>
            </a:prstGeom>
          </p:spPr>
          <p:txBody>
            <a:bodyPr anchor="ctr" rtlCol="false" tIns="50800" lIns="50800" bIns="50800" rIns="50800"/>
            <a:lstStyle/>
            <a:p>
              <a:pPr algn="ctr">
                <a:lnSpc>
                  <a:spcPts val="2081"/>
                </a:lnSpc>
              </a:pPr>
            </a:p>
          </p:txBody>
        </p:sp>
      </p:grpSp>
      <p:sp>
        <p:nvSpPr>
          <p:cNvPr name="TextBox 45" id="45"/>
          <p:cNvSpPr txBox="true"/>
          <p:nvPr/>
        </p:nvSpPr>
        <p:spPr>
          <a:xfrm rot="0">
            <a:off x="3505202" y="1339624"/>
            <a:ext cx="2683794" cy="365585"/>
          </a:xfrm>
          <a:prstGeom prst="rect">
            <a:avLst/>
          </a:prstGeom>
        </p:spPr>
        <p:txBody>
          <a:bodyPr anchor="t" rtlCol="false" tIns="0" lIns="0" bIns="0" rIns="0">
            <a:spAutoFit/>
          </a:bodyPr>
          <a:lstStyle/>
          <a:p>
            <a:pPr algn="l">
              <a:lnSpc>
                <a:spcPts val="2857"/>
              </a:lnSpc>
            </a:pPr>
            <a:r>
              <a:rPr lang="en-US" sz="2463" spc="-105" b="true">
                <a:solidFill>
                  <a:srgbClr val="2BD2D8"/>
                </a:solidFill>
                <a:latin typeface="Cosmic Octo Medium"/>
                <a:ea typeface="Cosmic Octo Medium"/>
                <a:cs typeface="Cosmic Octo Medium"/>
                <a:sym typeface="Cosmic Octo Medium"/>
              </a:rPr>
              <a:t>Strengths</a:t>
            </a:r>
          </a:p>
        </p:txBody>
      </p:sp>
      <p:sp>
        <p:nvSpPr>
          <p:cNvPr name="TextBox 46" id="46"/>
          <p:cNvSpPr txBox="true"/>
          <p:nvPr/>
        </p:nvSpPr>
        <p:spPr>
          <a:xfrm rot="0">
            <a:off x="2790549" y="6237936"/>
            <a:ext cx="3076507" cy="365585"/>
          </a:xfrm>
          <a:prstGeom prst="rect">
            <a:avLst/>
          </a:prstGeom>
        </p:spPr>
        <p:txBody>
          <a:bodyPr anchor="t" rtlCol="false" tIns="0" lIns="0" bIns="0" rIns="0">
            <a:spAutoFit/>
          </a:bodyPr>
          <a:lstStyle/>
          <a:p>
            <a:pPr algn="l">
              <a:lnSpc>
                <a:spcPts val="2857"/>
              </a:lnSpc>
            </a:pPr>
            <a:r>
              <a:rPr lang="en-US" sz="2463" spc="-105" b="true">
                <a:solidFill>
                  <a:srgbClr val="88E860"/>
                </a:solidFill>
                <a:latin typeface="Cosmic Octo Medium"/>
                <a:ea typeface="Cosmic Octo Medium"/>
                <a:cs typeface="Cosmic Octo Medium"/>
                <a:sym typeface="Cosmic Octo Medium"/>
              </a:rPr>
              <a:t>Opportunities</a:t>
            </a:r>
          </a:p>
        </p:txBody>
      </p:sp>
      <p:sp>
        <p:nvSpPr>
          <p:cNvPr name="TextBox 47" id="47"/>
          <p:cNvSpPr txBox="true"/>
          <p:nvPr/>
        </p:nvSpPr>
        <p:spPr>
          <a:xfrm rot="0">
            <a:off x="9765925" y="1366752"/>
            <a:ext cx="3063864" cy="365585"/>
          </a:xfrm>
          <a:prstGeom prst="rect">
            <a:avLst/>
          </a:prstGeom>
        </p:spPr>
        <p:txBody>
          <a:bodyPr anchor="t" rtlCol="false" tIns="0" lIns="0" bIns="0" rIns="0">
            <a:spAutoFit/>
          </a:bodyPr>
          <a:lstStyle/>
          <a:p>
            <a:pPr algn="l">
              <a:lnSpc>
                <a:spcPts val="2857"/>
              </a:lnSpc>
            </a:pPr>
            <a:r>
              <a:rPr lang="en-US" sz="2463" spc="-105" b="true">
                <a:solidFill>
                  <a:srgbClr val="FFBA4F"/>
                </a:solidFill>
                <a:latin typeface="Cosmic Octo Medium"/>
                <a:ea typeface="Cosmic Octo Medium"/>
                <a:cs typeface="Cosmic Octo Medium"/>
                <a:sym typeface="Cosmic Octo Medium"/>
              </a:rPr>
              <a:t>Weaknesses</a:t>
            </a:r>
          </a:p>
        </p:txBody>
      </p:sp>
      <p:sp>
        <p:nvSpPr>
          <p:cNvPr name="TextBox 48" id="48"/>
          <p:cNvSpPr txBox="true"/>
          <p:nvPr/>
        </p:nvSpPr>
        <p:spPr>
          <a:xfrm rot="0">
            <a:off x="11540212" y="5780655"/>
            <a:ext cx="1756684" cy="365585"/>
          </a:xfrm>
          <a:prstGeom prst="rect">
            <a:avLst/>
          </a:prstGeom>
        </p:spPr>
        <p:txBody>
          <a:bodyPr anchor="t" rtlCol="false" tIns="0" lIns="0" bIns="0" rIns="0">
            <a:spAutoFit/>
          </a:bodyPr>
          <a:lstStyle/>
          <a:p>
            <a:pPr algn="l">
              <a:lnSpc>
                <a:spcPts val="2857"/>
              </a:lnSpc>
            </a:pPr>
            <a:r>
              <a:rPr lang="en-US" sz="2463" spc="-105" b="true">
                <a:solidFill>
                  <a:srgbClr val="FF3D65"/>
                </a:solidFill>
                <a:latin typeface="Cosmic Octo Medium"/>
                <a:ea typeface="Cosmic Octo Medium"/>
                <a:cs typeface="Cosmic Octo Medium"/>
                <a:sym typeface="Cosmic Octo Medium"/>
              </a:rPr>
              <a:t>Threats</a:t>
            </a:r>
          </a:p>
        </p:txBody>
      </p:sp>
      <p:sp>
        <p:nvSpPr>
          <p:cNvPr name="TextBox 49" id="49"/>
          <p:cNvSpPr txBox="true"/>
          <p:nvPr/>
        </p:nvSpPr>
        <p:spPr>
          <a:xfrm rot="0">
            <a:off x="1787710" y="6627082"/>
            <a:ext cx="7336348" cy="3577590"/>
          </a:xfrm>
          <a:prstGeom prst="rect">
            <a:avLst/>
          </a:prstGeom>
        </p:spPr>
        <p:txBody>
          <a:bodyPr anchor="t" rtlCol="false" tIns="0" lIns="0" bIns="0" rIns="0">
            <a:spAutoFit/>
          </a:bodyPr>
          <a:lstStyle/>
          <a:p>
            <a:pPr algn="l" marL="0" indent="0" lvl="0">
              <a:lnSpc>
                <a:spcPts val="3479"/>
              </a:lnSpc>
            </a:pPr>
            <a:r>
              <a:rPr lang="en-US" b="true" sz="3000">
                <a:solidFill>
                  <a:srgbClr val="FFFFFF"/>
                </a:solidFill>
                <a:latin typeface="Alegreya Sans Medium"/>
                <a:ea typeface="Alegreya Sans Medium"/>
                <a:cs typeface="Alegreya Sans Medium"/>
                <a:sym typeface="Alegreya Sans Medium"/>
              </a:rPr>
              <a:t>Rising D</a:t>
            </a:r>
            <a:r>
              <a:rPr lang="en-US" b="true" sz="3000">
                <a:solidFill>
                  <a:srgbClr val="FFFFFF"/>
                </a:solidFill>
                <a:latin typeface="Alegreya Sans Medium"/>
                <a:ea typeface="Alegreya Sans Medium"/>
                <a:cs typeface="Alegreya Sans Medium"/>
                <a:sym typeface="Alegreya Sans Medium"/>
              </a:rPr>
              <a:t>emand for Healthy Eating:</a:t>
            </a:r>
          </a:p>
          <a:p>
            <a:pPr algn="l" marL="647700" indent="-323850" lvl="1">
              <a:lnSpc>
                <a:spcPts val="3479"/>
              </a:lnSpc>
              <a:buFont typeface="Arial"/>
              <a:buChar char="•"/>
            </a:pPr>
            <a:r>
              <a:rPr lang="en-US" b="true" sz="3000">
                <a:solidFill>
                  <a:srgbClr val="FFFFFF"/>
                </a:solidFill>
                <a:latin typeface="Alegreya Sans Medium"/>
                <a:ea typeface="Alegreya Sans Medium"/>
                <a:cs typeface="Alegreya Sans Medium"/>
                <a:sym typeface="Alegreya Sans Medium"/>
              </a:rPr>
              <a:t>Growing awareness of balanced diets, fitness trends, and clean eating fuels the demand for NutriBox’s offerings.</a:t>
            </a:r>
          </a:p>
          <a:p>
            <a:pPr algn="l">
              <a:lnSpc>
                <a:spcPts val="3479"/>
              </a:lnSpc>
            </a:pPr>
            <a:r>
              <a:rPr lang="en-US" sz="3000" b="true">
                <a:solidFill>
                  <a:srgbClr val="FFFFFF"/>
                </a:solidFill>
                <a:latin typeface="Alegreya Sans Medium"/>
                <a:ea typeface="Alegreya Sans Medium"/>
                <a:cs typeface="Alegreya Sans Medium"/>
                <a:sym typeface="Alegreya Sans Medium"/>
              </a:rPr>
              <a:t>Geographical Expansion:</a:t>
            </a:r>
          </a:p>
          <a:p>
            <a:pPr algn="l">
              <a:lnSpc>
                <a:spcPts val="3479"/>
              </a:lnSpc>
            </a:pPr>
            <a:r>
              <a:rPr lang="en-US" sz="3000" b="true">
                <a:solidFill>
                  <a:srgbClr val="FFFFFF"/>
                </a:solidFill>
                <a:latin typeface="Alegreya Sans Medium"/>
                <a:ea typeface="Alegreya Sans Medium"/>
                <a:cs typeface="Alegreya Sans Medium"/>
                <a:sym typeface="Alegreya Sans Medium"/>
              </a:rPr>
              <a:t>Scale operations to new cities and regions across Egypt and beyond.</a:t>
            </a:r>
          </a:p>
          <a:p>
            <a:pPr algn="l">
              <a:lnSpc>
                <a:spcPts val="3479"/>
              </a:lnSpc>
            </a:pPr>
          </a:p>
        </p:txBody>
      </p:sp>
      <p:sp>
        <p:nvSpPr>
          <p:cNvPr name="TextBox 50" id="50"/>
          <p:cNvSpPr txBox="true"/>
          <p:nvPr/>
        </p:nvSpPr>
        <p:spPr>
          <a:xfrm rot="0">
            <a:off x="1787710" y="1810322"/>
            <a:ext cx="6962986" cy="3642487"/>
          </a:xfrm>
          <a:prstGeom prst="rect">
            <a:avLst/>
          </a:prstGeom>
        </p:spPr>
        <p:txBody>
          <a:bodyPr anchor="t" rtlCol="false" tIns="0" lIns="0" bIns="0" rIns="0">
            <a:spAutoFit/>
          </a:bodyPr>
          <a:lstStyle/>
          <a:p>
            <a:pPr algn="l" marL="0" indent="0" lvl="0">
              <a:lnSpc>
                <a:spcPts val="3479"/>
              </a:lnSpc>
            </a:pPr>
            <a:r>
              <a:rPr lang="en-US" b="true" sz="3000">
                <a:solidFill>
                  <a:srgbClr val="FFFFFF"/>
                </a:solidFill>
                <a:latin typeface="Alegreya Sans Medium"/>
                <a:ea typeface="Alegreya Sans Medium"/>
                <a:cs typeface="Alegreya Sans Medium"/>
                <a:sym typeface="Alegreya Sans Medium"/>
              </a:rPr>
              <a:t>Convenience</a:t>
            </a:r>
            <a:r>
              <a:rPr lang="en-US" b="true" sz="3000">
                <a:solidFill>
                  <a:srgbClr val="FFFFFF"/>
                </a:solidFill>
                <a:latin typeface="Alegreya Sans Medium"/>
                <a:ea typeface="Alegreya Sans Medium"/>
                <a:cs typeface="Alegreya Sans Medium"/>
                <a:sym typeface="Alegreya Sans Medium"/>
              </a:rPr>
              <a:t> &amp; Flexibility:</a:t>
            </a:r>
          </a:p>
          <a:p>
            <a:pPr algn="l" marL="0" indent="0" lvl="0">
              <a:lnSpc>
                <a:spcPts val="1071"/>
              </a:lnSpc>
            </a:pPr>
          </a:p>
          <a:p>
            <a:pPr algn="l" marL="0" indent="0" lvl="0">
              <a:lnSpc>
                <a:spcPts val="2667"/>
              </a:lnSpc>
            </a:pPr>
            <a:r>
              <a:rPr lang="en-US" b="true" sz="2299">
                <a:solidFill>
                  <a:srgbClr val="FFFFFF"/>
                </a:solidFill>
                <a:latin typeface="Alegreya Sans Medium"/>
                <a:ea typeface="Alegreya Sans Medium"/>
                <a:cs typeface="Alegreya Sans Medium"/>
                <a:sym typeface="Alegreya Sans Medium"/>
              </a:rPr>
              <a:t>Multiple ordering options </a:t>
            </a:r>
          </a:p>
          <a:p>
            <a:pPr algn="l" marL="0" indent="0" lvl="0">
              <a:lnSpc>
                <a:spcPts val="2667"/>
              </a:lnSpc>
            </a:pPr>
            <a:r>
              <a:rPr lang="en-US" b="true" sz="2299">
                <a:solidFill>
                  <a:srgbClr val="FFFFFF"/>
                </a:solidFill>
                <a:latin typeface="Alegreya Sans Medium"/>
                <a:ea typeface="Alegreya Sans Medium"/>
                <a:cs typeface="Alegreya Sans Medium"/>
                <a:sym typeface="Alegreya Sans Medium"/>
              </a:rPr>
              <a:t>delivery, subscription, or pickup) to suit various customer needs.</a:t>
            </a:r>
          </a:p>
          <a:p>
            <a:pPr algn="l" marL="0" indent="0" lvl="0">
              <a:lnSpc>
                <a:spcPts val="2667"/>
              </a:lnSpc>
            </a:pPr>
          </a:p>
          <a:p>
            <a:pPr algn="l" marL="0" indent="0" lvl="0">
              <a:lnSpc>
                <a:spcPts val="2667"/>
              </a:lnSpc>
            </a:pPr>
            <a:r>
              <a:rPr lang="en-US" b="true" sz="2299">
                <a:solidFill>
                  <a:srgbClr val="FFFFFF"/>
                </a:solidFill>
                <a:latin typeface="Alegreya Sans Medium"/>
                <a:ea typeface="Alegreya Sans Medium"/>
                <a:cs typeface="Alegreya Sans Medium"/>
                <a:sym typeface="Alegreya Sans Medium"/>
              </a:rPr>
              <a:t>Ready-to-eat meals save time for busy professionals and health-conscious individuals.</a:t>
            </a:r>
          </a:p>
          <a:p>
            <a:pPr algn="l" marL="0" indent="0" lvl="0">
              <a:lnSpc>
                <a:spcPts val="2667"/>
              </a:lnSpc>
            </a:pPr>
          </a:p>
          <a:p>
            <a:pPr algn="l">
              <a:lnSpc>
                <a:spcPts val="2667"/>
              </a:lnSpc>
            </a:pPr>
            <a:r>
              <a:rPr lang="en-US" sz="2299" b="true">
                <a:solidFill>
                  <a:srgbClr val="FFFFFF"/>
                </a:solidFill>
                <a:latin typeface="Alegreya Sans Medium"/>
                <a:ea typeface="Alegreya Sans Medium"/>
                <a:cs typeface="Alegreya Sans Medium"/>
                <a:sym typeface="Alegreya Sans Medium"/>
              </a:rPr>
              <a:t>Fusion of traditional flavors with a modern, health-focused twist to appeal to diverse consumer preferences.</a:t>
            </a:r>
          </a:p>
        </p:txBody>
      </p:sp>
      <p:sp>
        <p:nvSpPr>
          <p:cNvPr name="TextBox 51" id="51"/>
          <p:cNvSpPr txBox="true"/>
          <p:nvPr/>
        </p:nvSpPr>
        <p:spPr>
          <a:xfrm rot="0">
            <a:off x="9378151" y="6459401"/>
            <a:ext cx="7547500" cy="3219661"/>
          </a:xfrm>
          <a:prstGeom prst="rect">
            <a:avLst/>
          </a:prstGeom>
        </p:spPr>
        <p:txBody>
          <a:bodyPr anchor="t" rtlCol="false" tIns="0" lIns="0" bIns="0" rIns="0">
            <a:spAutoFit/>
          </a:bodyPr>
          <a:lstStyle/>
          <a:p>
            <a:pPr algn="l">
              <a:lnSpc>
                <a:spcPts val="3480"/>
              </a:lnSpc>
            </a:pPr>
            <a:r>
              <a:rPr lang="en-US" sz="3000" b="true">
                <a:solidFill>
                  <a:srgbClr val="FFFFFF"/>
                </a:solidFill>
                <a:latin typeface="Alegreya Sans Bold"/>
                <a:ea typeface="Alegreya Sans Bold"/>
                <a:cs typeface="Alegreya Sans Bold"/>
                <a:sym typeface="Alegreya Sans Bold"/>
              </a:rPr>
              <a:t>Economic &amp; Market Fluctuations:</a:t>
            </a:r>
          </a:p>
          <a:p>
            <a:pPr algn="l">
              <a:lnSpc>
                <a:spcPts val="2899"/>
              </a:lnSpc>
            </a:pPr>
          </a:p>
          <a:p>
            <a:pPr algn="l" marL="0" indent="0" lvl="0">
              <a:lnSpc>
                <a:spcPts val="2899"/>
              </a:lnSpc>
            </a:pPr>
            <a:r>
              <a:rPr lang="en-US" b="true" sz="2499">
                <a:solidFill>
                  <a:srgbClr val="FFFFFF"/>
                </a:solidFill>
                <a:latin typeface="Alegreya Sans Medium"/>
                <a:ea typeface="Alegreya Sans Medium"/>
                <a:cs typeface="Alegreya Sans Medium"/>
                <a:sym typeface="Alegreya Sans Medium"/>
              </a:rPr>
              <a:t>Inflation, economic instability, or rising costs of ingredients could impact affordability and profit margins.</a:t>
            </a:r>
          </a:p>
          <a:p>
            <a:pPr algn="l" marL="0" indent="0" lvl="0">
              <a:lnSpc>
                <a:spcPts val="2899"/>
              </a:lnSpc>
            </a:pPr>
          </a:p>
          <a:p>
            <a:pPr algn="l" marL="0" indent="0" lvl="0">
              <a:lnSpc>
                <a:spcPts val="3480"/>
              </a:lnSpc>
            </a:pPr>
            <a:r>
              <a:rPr lang="en-US" b="true" sz="3000">
                <a:solidFill>
                  <a:srgbClr val="FFFFFF"/>
                </a:solidFill>
                <a:latin typeface="Alegreya Sans Medium"/>
                <a:ea typeface="Alegreya Sans Medium"/>
                <a:cs typeface="Alegreya Sans Medium"/>
                <a:sym typeface="Alegreya Sans Medium"/>
              </a:rPr>
              <a:t>Competition from Large Food Chains &amp; Brands:</a:t>
            </a:r>
          </a:p>
          <a:p>
            <a:pPr algn="l" marL="0" indent="0" lvl="0">
              <a:lnSpc>
                <a:spcPts val="811"/>
              </a:lnSpc>
            </a:pPr>
          </a:p>
          <a:p>
            <a:pPr algn="l">
              <a:lnSpc>
                <a:spcPts val="2899"/>
              </a:lnSpc>
            </a:pPr>
            <a:r>
              <a:rPr lang="en-US" sz="2499" b="true">
                <a:solidFill>
                  <a:srgbClr val="FFFFFF"/>
                </a:solidFill>
                <a:latin typeface="Alegreya Sans Medium"/>
                <a:ea typeface="Alegreya Sans Medium"/>
                <a:cs typeface="Alegreya Sans Medium"/>
                <a:sym typeface="Alegreya Sans Medium"/>
              </a:rPr>
              <a:t>International food delivery services and large-scale healthy meal providers pose direct competition.</a:t>
            </a:r>
          </a:p>
        </p:txBody>
      </p:sp>
      <p:sp>
        <p:nvSpPr>
          <p:cNvPr name="TextBox 52" id="52"/>
          <p:cNvSpPr txBox="true"/>
          <p:nvPr/>
        </p:nvSpPr>
        <p:spPr>
          <a:xfrm rot="0">
            <a:off x="4339852" y="179406"/>
            <a:ext cx="9232916" cy="1011902"/>
          </a:xfrm>
          <a:prstGeom prst="rect">
            <a:avLst/>
          </a:prstGeom>
        </p:spPr>
        <p:txBody>
          <a:bodyPr anchor="t" rtlCol="false" tIns="0" lIns="0" bIns="0" rIns="0">
            <a:spAutoFit/>
          </a:bodyPr>
          <a:lstStyle/>
          <a:p>
            <a:pPr algn="ctr">
              <a:lnSpc>
                <a:spcPts val="7039"/>
              </a:lnSpc>
            </a:pPr>
            <a:r>
              <a:rPr lang="en-US" b="true" sz="6068" spc="-260">
                <a:solidFill>
                  <a:srgbClr val="05492E"/>
                </a:solidFill>
                <a:latin typeface="Alegreya Sans Medium"/>
                <a:ea typeface="Alegreya Sans Medium"/>
                <a:cs typeface="Alegreya Sans Medium"/>
                <a:sym typeface="Alegreya Sans Medium"/>
              </a:rPr>
              <a:t>SWOT  Analysis</a:t>
            </a:r>
          </a:p>
        </p:txBody>
      </p:sp>
      <p:sp>
        <p:nvSpPr>
          <p:cNvPr name="TextBox 53" id="53"/>
          <p:cNvSpPr txBox="true"/>
          <p:nvPr/>
        </p:nvSpPr>
        <p:spPr>
          <a:xfrm rot="0">
            <a:off x="8956311" y="2222248"/>
            <a:ext cx="8128838" cy="2682240"/>
          </a:xfrm>
          <a:prstGeom prst="rect">
            <a:avLst/>
          </a:prstGeom>
        </p:spPr>
        <p:txBody>
          <a:bodyPr anchor="t" rtlCol="false" tIns="0" lIns="0" bIns="0" rIns="0">
            <a:spAutoFit/>
          </a:bodyPr>
          <a:lstStyle/>
          <a:p>
            <a:pPr algn="l" marL="0" indent="0" lvl="0">
              <a:lnSpc>
                <a:spcPts val="3479"/>
              </a:lnSpc>
            </a:pPr>
            <a:r>
              <a:rPr lang="en-US" b="true" sz="3000">
                <a:solidFill>
                  <a:srgbClr val="FFFFFF"/>
                </a:solidFill>
                <a:latin typeface="Alegreya Sans Bold"/>
                <a:ea typeface="Alegreya Sans Bold"/>
                <a:cs typeface="Alegreya Sans Bold"/>
                <a:sym typeface="Alegreya Sans Bold"/>
              </a:rPr>
              <a:t>Limited</a:t>
            </a:r>
            <a:r>
              <a:rPr lang="en-US" b="true" sz="3000">
                <a:solidFill>
                  <a:srgbClr val="FFFFFF"/>
                </a:solidFill>
                <a:latin typeface="Alegreya Sans Bold"/>
                <a:ea typeface="Alegreya Sans Bold"/>
                <a:cs typeface="Alegreya Sans Bold"/>
                <a:sym typeface="Alegreya Sans Bold"/>
              </a:rPr>
              <a:t> Marketing Budget:</a:t>
            </a:r>
          </a:p>
          <a:p>
            <a:pPr algn="l" marL="0" indent="0" lvl="0">
              <a:lnSpc>
                <a:spcPts val="3479"/>
              </a:lnSpc>
            </a:pPr>
          </a:p>
          <a:p>
            <a:pPr algn="l" marL="0" indent="0" lvl="0">
              <a:lnSpc>
                <a:spcPts val="3479"/>
              </a:lnSpc>
            </a:pPr>
            <a:r>
              <a:rPr lang="en-US" b="true" sz="3000">
                <a:solidFill>
                  <a:srgbClr val="FFFFFF"/>
                </a:solidFill>
                <a:latin typeface="Alegreya Sans Bold"/>
                <a:ea typeface="Alegreya Sans Bold"/>
                <a:cs typeface="Alegreya Sans Bold"/>
                <a:sym typeface="Alegreya Sans Bold"/>
              </a:rPr>
              <a:t>Logistics &amp; Supply Chain Challenges:</a:t>
            </a:r>
          </a:p>
          <a:p>
            <a:pPr algn="l" marL="536438" indent="-268219" lvl="1">
              <a:lnSpc>
                <a:spcPts val="2882"/>
              </a:lnSpc>
              <a:buFont typeface="Arial"/>
              <a:buChar char="•"/>
            </a:pPr>
            <a:r>
              <a:rPr lang="en-US" b="true" sz="2484">
                <a:solidFill>
                  <a:srgbClr val="FFFFFF"/>
                </a:solidFill>
                <a:latin typeface="Alegreya Sans Medium"/>
                <a:ea typeface="Alegreya Sans Medium"/>
                <a:cs typeface="Alegreya Sans Medium"/>
                <a:sym typeface="Alegreya Sans Medium"/>
              </a:rPr>
              <a:t>Managing timely deliveries, quality control, and customer service can be complex.</a:t>
            </a:r>
          </a:p>
          <a:p>
            <a:pPr algn="l" marL="0" indent="0" lvl="0">
              <a:lnSpc>
                <a:spcPts val="1071"/>
              </a:lnSpc>
            </a:pPr>
          </a:p>
          <a:p>
            <a:pPr algn="l">
              <a:lnSpc>
                <a:spcPts val="3479"/>
              </a:lnSpc>
            </a:pPr>
            <a:r>
              <a:rPr lang="en-US" sz="3000" b="true">
                <a:solidFill>
                  <a:srgbClr val="FFFFFF"/>
                </a:solidFill>
                <a:latin typeface="Alegreya Sans Medium"/>
                <a:ea typeface="Alegreya Sans Medium"/>
                <a:cs typeface="Alegreya Sans Medium"/>
                <a:sym typeface="Alegreya Sans Medium"/>
              </a:rPr>
              <a:t>High Price of our products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5574388" y="-1641732"/>
            <a:ext cx="6103845" cy="5340865"/>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4" id="4"/>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5" id="5"/>
          <p:cNvGrpSpPr/>
          <p:nvPr/>
        </p:nvGrpSpPr>
        <p:grpSpPr>
          <a:xfrm rot="-10800000">
            <a:off x="16277009" y="689261"/>
            <a:ext cx="1700198" cy="1487673"/>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5492E"/>
            </a:solidFill>
          </p:spPr>
        </p:sp>
        <p:sp>
          <p:nvSpPr>
            <p:cNvPr name="TextBox 7" id="7"/>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grpSp>
        <p:nvGrpSpPr>
          <p:cNvPr name="Group 8" id="8"/>
          <p:cNvGrpSpPr/>
          <p:nvPr/>
        </p:nvGrpSpPr>
        <p:grpSpPr>
          <a:xfrm rot="0">
            <a:off x="15876885" y="1304307"/>
            <a:ext cx="997288" cy="872627"/>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A8C23"/>
            </a:solidFill>
          </p:spPr>
        </p:sp>
        <p:sp>
          <p:nvSpPr>
            <p:cNvPr name="TextBox 10" id="10"/>
            <p:cNvSpPr txBox="true"/>
            <p:nvPr/>
          </p:nvSpPr>
          <p:spPr>
            <a:xfrm>
              <a:off x="127000" y="263525"/>
              <a:ext cx="558800" cy="396875"/>
            </a:xfrm>
            <a:prstGeom prst="rect">
              <a:avLst/>
            </a:prstGeom>
          </p:spPr>
          <p:txBody>
            <a:bodyPr anchor="ctr" rtlCol="false" tIns="50800" lIns="50800" bIns="50800" rIns="50800"/>
            <a:lstStyle/>
            <a:p>
              <a:pPr algn="ctr">
                <a:lnSpc>
                  <a:spcPts val="3639"/>
                </a:lnSpc>
              </a:pPr>
            </a:p>
          </p:txBody>
        </p:sp>
      </p:grpSp>
      <p:sp>
        <p:nvSpPr>
          <p:cNvPr name="Freeform 11" id="11"/>
          <p:cNvSpPr/>
          <p:nvPr/>
        </p:nvSpPr>
        <p:spPr>
          <a:xfrm flipH="false" flipV="false" rot="0">
            <a:off x="4686407" y="2057400"/>
            <a:ext cx="6172200" cy="6172200"/>
          </a:xfrm>
          <a:custGeom>
            <a:avLst/>
            <a:gdLst/>
            <a:ahLst/>
            <a:cxnLst/>
            <a:rect r="r" b="b" t="t" l="l"/>
            <a:pathLst>
              <a:path h="6172200" w="6172200">
                <a:moveTo>
                  <a:pt x="0" y="0"/>
                </a:moveTo>
                <a:lnTo>
                  <a:pt x="6172200" y="0"/>
                </a:lnTo>
                <a:lnTo>
                  <a:pt x="6172200" y="6172200"/>
                </a:lnTo>
                <a:lnTo>
                  <a:pt x="0" y="6172200"/>
                </a:lnTo>
                <a:lnTo>
                  <a:pt x="0" y="0"/>
                </a:lnTo>
                <a:close/>
              </a:path>
            </a:pathLst>
          </a:custGeom>
          <a:blipFill>
            <a:blip r:embed="rId2">
              <a:alphaModFix amt="37000"/>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53537" y="186625"/>
            <a:ext cx="15037940" cy="720095"/>
          </a:xfrm>
          <a:prstGeom prst="rect">
            <a:avLst/>
          </a:prstGeom>
        </p:spPr>
        <p:txBody>
          <a:bodyPr anchor="t" rtlCol="false" tIns="0" lIns="0" bIns="0" rIns="0">
            <a:spAutoFit/>
          </a:bodyPr>
          <a:lstStyle/>
          <a:p>
            <a:pPr algn="l">
              <a:lnSpc>
                <a:spcPts val="5359"/>
              </a:lnSpc>
            </a:pPr>
            <a:r>
              <a:rPr lang="en-US" sz="4503" b="true">
                <a:solidFill>
                  <a:srgbClr val="000000"/>
                </a:solidFill>
                <a:latin typeface="Poppins Bold"/>
                <a:ea typeface="Poppins Bold"/>
                <a:cs typeface="Poppins Bold"/>
                <a:sym typeface="Poppins Bold"/>
              </a:rPr>
              <a:t>SMART Marketing and Financial Objectives</a:t>
            </a:r>
          </a:p>
        </p:txBody>
      </p:sp>
      <p:sp>
        <p:nvSpPr>
          <p:cNvPr name="TextBox 13" id="13"/>
          <p:cNvSpPr txBox="true"/>
          <p:nvPr/>
        </p:nvSpPr>
        <p:spPr>
          <a:xfrm rot="0">
            <a:off x="360932" y="1304307"/>
            <a:ext cx="8783068" cy="900125"/>
          </a:xfrm>
          <a:prstGeom prst="rect">
            <a:avLst/>
          </a:prstGeom>
        </p:spPr>
        <p:txBody>
          <a:bodyPr anchor="t" rtlCol="false" tIns="0" lIns="0" bIns="0" rIns="0">
            <a:spAutoFit/>
          </a:bodyPr>
          <a:lstStyle/>
          <a:p>
            <a:pPr algn="just">
              <a:lnSpc>
                <a:spcPts val="2361"/>
              </a:lnSpc>
            </a:pPr>
            <a:r>
              <a:rPr lang="en-US" sz="1687" b="true">
                <a:solidFill>
                  <a:srgbClr val="000000"/>
                </a:solidFill>
                <a:latin typeface="Poppins Bold"/>
                <a:ea typeface="Poppins Bold"/>
                <a:cs typeface="Poppins Bold"/>
                <a:sym typeface="Poppins Bold"/>
              </a:rPr>
              <a:t>1.Branding and Visual Identity</a:t>
            </a:r>
          </a:p>
          <a:p>
            <a:pPr algn="just" marL="364226" indent="-182113" lvl="1">
              <a:lnSpc>
                <a:spcPts val="2361"/>
              </a:lnSpc>
              <a:buFont typeface="Arial"/>
              <a:buChar char="•"/>
            </a:pPr>
            <a:r>
              <a:rPr lang="en-US" sz="1687">
                <a:solidFill>
                  <a:srgbClr val="000000"/>
                </a:solidFill>
                <a:latin typeface="Poppins"/>
                <a:ea typeface="Poppins"/>
                <a:cs typeface="Poppins"/>
                <a:sym typeface="Poppins"/>
              </a:rPr>
              <a:t>Es</a:t>
            </a:r>
            <a:r>
              <a:rPr lang="en-US" sz="1687">
                <a:solidFill>
                  <a:srgbClr val="000000"/>
                </a:solidFill>
                <a:latin typeface="Poppins"/>
                <a:ea typeface="Poppins"/>
                <a:cs typeface="Poppins"/>
                <a:sym typeface="Poppins"/>
              </a:rPr>
              <a:t>tablish Visual Brand Identity</a:t>
            </a:r>
          </a:p>
          <a:p>
            <a:pPr algn="just" marL="728452" indent="-242817" lvl="2">
              <a:lnSpc>
                <a:spcPts val="2361"/>
              </a:lnSpc>
              <a:spcBef>
                <a:spcPct val="0"/>
              </a:spcBef>
              <a:buFont typeface="Arial"/>
              <a:buChar char="⚬"/>
            </a:pPr>
            <a:r>
              <a:rPr lang="en-US" sz="1687">
                <a:solidFill>
                  <a:srgbClr val="000000"/>
                </a:solidFill>
                <a:latin typeface="Poppins"/>
                <a:ea typeface="Poppins"/>
                <a:cs typeface="Poppins"/>
                <a:sym typeface="Poppins"/>
              </a:rPr>
              <a:t> Launch a c</a:t>
            </a:r>
            <a:r>
              <a:rPr lang="en-US" sz="1687">
                <a:solidFill>
                  <a:srgbClr val="000000"/>
                </a:solidFill>
                <a:latin typeface="Poppins"/>
                <a:ea typeface="Poppins"/>
                <a:cs typeface="Poppins"/>
                <a:sym typeface="Poppins"/>
              </a:rPr>
              <a:t>omplete visual identity (logo, colors, guidelines) by Feb 14, 2025.</a:t>
            </a:r>
          </a:p>
        </p:txBody>
      </p:sp>
      <p:sp>
        <p:nvSpPr>
          <p:cNvPr name="TextBox 14" id="14"/>
          <p:cNvSpPr txBox="true"/>
          <p:nvPr/>
        </p:nvSpPr>
        <p:spPr>
          <a:xfrm rot="0">
            <a:off x="360932" y="2799008"/>
            <a:ext cx="17723400" cy="900125"/>
          </a:xfrm>
          <a:prstGeom prst="rect">
            <a:avLst/>
          </a:prstGeom>
        </p:spPr>
        <p:txBody>
          <a:bodyPr anchor="t" rtlCol="false" tIns="0" lIns="0" bIns="0" rIns="0">
            <a:spAutoFit/>
          </a:bodyPr>
          <a:lstStyle/>
          <a:p>
            <a:pPr algn="just">
              <a:lnSpc>
                <a:spcPts val="2361"/>
              </a:lnSpc>
              <a:spcBef>
                <a:spcPct val="0"/>
              </a:spcBef>
            </a:pPr>
            <a:r>
              <a:rPr lang="en-US" b="true" sz="1687" strike="noStrike" u="none">
                <a:solidFill>
                  <a:srgbClr val="000000"/>
                </a:solidFill>
                <a:latin typeface="Poppins Bold"/>
                <a:ea typeface="Poppins Bold"/>
                <a:cs typeface="Poppins Bold"/>
                <a:sym typeface="Poppins Bold"/>
              </a:rPr>
              <a:t>2. Social Media Page Creation and Follower Growth</a:t>
            </a:r>
          </a:p>
          <a:p>
            <a:pPr algn="just" marL="364226" indent="-182113" lvl="1">
              <a:lnSpc>
                <a:spcPts val="2361"/>
              </a:lnSpc>
              <a:spcBef>
                <a:spcPct val="0"/>
              </a:spcBef>
              <a:buFont typeface="Arial"/>
              <a:buChar char="•"/>
            </a:pPr>
            <a:r>
              <a:rPr lang="en-US" sz="1687" strike="noStrike" u="none">
                <a:solidFill>
                  <a:srgbClr val="000000"/>
                </a:solidFill>
                <a:latin typeface="Poppins"/>
                <a:ea typeface="Poppins"/>
                <a:cs typeface="Poppins"/>
                <a:sym typeface="Poppins"/>
              </a:rPr>
              <a:t>Bu</a:t>
            </a:r>
            <a:r>
              <a:rPr lang="en-US" sz="1687" strike="noStrike" u="none">
                <a:solidFill>
                  <a:srgbClr val="000000"/>
                </a:solidFill>
                <a:latin typeface="Poppins"/>
                <a:ea typeface="Poppins"/>
                <a:cs typeface="Poppins"/>
                <a:sym typeface="Poppins"/>
              </a:rPr>
              <a:t>ild </a:t>
            </a:r>
            <a:r>
              <a:rPr lang="en-US" sz="1687" strike="noStrike" u="none">
                <a:solidFill>
                  <a:srgbClr val="000000"/>
                </a:solidFill>
                <a:latin typeface="Poppins"/>
                <a:ea typeface="Poppins"/>
                <a:cs typeface="Poppins"/>
                <a:sym typeface="Poppins"/>
              </a:rPr>
              <a:t>S</a:t>
            </a:r>
            <a:r>
              <a:rPr lang="en-US" sz="1687" strike="noStrike" u="none">
                <a:solidFill>
                  <a:srgbClr val="000000"/>
                </a:solidFill>
                <a:latin typeface="Poppins"/>
                <a:ea typeface="Poppins"/>
                <a:cs typeface="Poppins"/>
                <a:sym typeface="Poppins"/>
              </a:rPr>
              <a:t>ocial </a:t>
            </a:r>
            <a:r>
              <a:rPr lang="en-US" sz="1687" strike="noStrike" u="none">
                <a:solidFill>
                  <a:srgbClr val="000000"/>
                </a:solidFill>
                <a:latin typeface="Poppins"/>
                <a:ea typeface="Poppins"/>
                <a:cs typeface="Poppins"/>
                <a:sym typeface="Poppins"/>
              </a:rPr>
              <a:t>M</a:t>
            </a:r>
            <a:r>
              <a:rPr lang="en-US" sz="1687" strike="noStrike" u="none">
                <a:solidFill>
                  <a:srgbClr val="000000"/>
                </a:solidFill>
                <a:latin typeface="Poppins"/>
                <a:ea typeface="Poppins"/>
                <a:cs typeface="Poppins"/>
                <a:sym typeface="Poppins"/>
              </a:rPr>
              <a:t>edia </a:t>
            </a:r>
            <a:r>
              <a:rPr lang="en-US" sz="1687" strike="noStrike" u="none">
                <a:solidFill>
                  <a:srgbClr val="000000"/>
                </a:solidFill>
                <a:latin typeface="Poppins"/>
                <a:ea typeface="Poppins"/>
                <a:cs typeface="Poppins"/>
                <a:sym typeface="Poppins"/>
              </a:rPr>
              <a:t>Pr</a:t>
            </a:r>
            <a:r>
              <a:rPr lang="en-US" sz="1687" strike="noStrike" u="none">
                <a:solidFill>
                  <a:srgbClr val="000000"/>
                </a:solidFill>
                <a:latin typeface="Poppins"/>
                <a:ea typeface="Poppins"/>
                <a:cs typeface="Poppins"/>
                <a:sym typeface="Poppins"/>
              </a:rPr>
              <a:t>esence</a:t>
            </a:r>
          </a:p>
          <a:p>
            <a:pPr algn="just" marL="728452" indent="-242817" lvl="2">
              <a:lnSpc>
                <a:spcPts val="2361"/>
              </a:lnSpc>
              <a:spcBef>
                <a:spcPct val="0"/>
              </a:spcBef>
              <a:buFont typeface="Arial"/>
              <a:buChar char="⚬"/>
            </a:pPr>
            <a:r>
              <a:rPr lang="en-US" sz="1687" strike="noStrike" u="none">
                <a:solidFill>
                  <a:srgbClr val="000000"/>
                </a:solidFill>
                <a:latin typeface="Poppins"/>
                <a:ea typeface="Poppins"/>
                <a:cs typeface="Poppins"/>
                <a:sym typeface="Poppins"/>
              </a:rPr>
              <a:t> </a:t>
            </a:r>
            <a:r>
              <a:rPr lang="en-US" sz="1687" strike="noStrike" u="none">
                <a:solidFill>
                  <a:srgbClr val="000000"/>
                </a:solidFill>
                <a:latin typeface="Poppins"/>
                <a:ea typeface="Poppins"/>
                <a:cs typeface="Poppins"/>
                <a:sym typeface="Poppins"/>
              </a:rPr>
              <a:t>Cre</a:t>
            </a:r>
            <a:r>
              <a:rPr lang="en-US" sz="1687" strike="noStrike" u="none">
                <a:solidFill>
                  <a:srgbClr val="000000"/>
                </a:solidFill>
                <a:latin typeface="Poppins"/>
                <a:ea typeface="Poppins"/>
                <a:cs typeface="Poppins"/>
                <a:sym typeface="Poppins"/>
              </a:rPr>
              <a:t>a</a:t>
            </a:r>
            <a:r>
              <a:rPr lang="en-US" sz="1687" strike="noStrike" u="none">
                <a:solidFill>
                  <a:srgbClr val="000000"/>
                </a:solidFill>
                <a:latin typeface="Poppins"/>
                <a:ea typeface="Poppins"/>
                <a:cs typeface="Poppins"/>
                <a:sym typeface="Poppins"/>
              </a:rPr>
              <a:t>t</a:t>
            </a:r>
            <a:r>
              <a:rPr lang="en-US" sz="1687" strike="noStrike" u="none">
                <a:solidFill>
                  <a:srgbClr val="000000"/>
                </a:solidFill>
                <a:latin typeface="Poppins"/>
                <a:ea typeface="Poppins"/>
                <a:cs typeface="Poppins"/>
                <a:sym typeface="Poppins"/>
              </a:rPr>
              <a:t>e Facebook, Instagram, </a:t>
            </a:r>
            <a:r>
              <a:rPr lang="en-US" sz="1687" strike="noStrike" u="none">
                <a:solidFill>
                  <a:srgbClr val="000000"/>
                </a:solidFill>
                <a:latin typeface="Poppins"/>
                <a:ea typeface="Poppins"/>
                <a:cs typeface="Poppins"/>
                <a:sym typeface="Poppins"/>
              </a:rPr>
              <a:t>and </a:t>
            </a:r>
            <a:r>
              <a:rPr lang="en-US" sz="1687" strike="noStrike" u="none">
                <a:solidFill>
                  <a:srgbClr val="000000"/>
                </a:solidFill>
                <a:latin typeface="Poppins"/>
                <a:ea typeface="Poppins"/>
                <a:cs typeface="Poppins"/>
                <a:sym typeface="Poppins"/>
              </a:rPr>
              <a:t>TikTok </a:t>
            </a:r>
            <a:r>
              <a:rPr lang="en-US" sz="1687" strike="noStrike" u="none">
                <a:solidFill>
                  <a:srgbClr val="000000"/>
                </a:solidFill>
                <a:latin typeface="Poppins"/>
                <a:ea typeface="Poppins"/>
                <a:cs typeface="Poppins"/>
                <a:sym typeface="Poppins"/>
              </a:rPr>
              <a:t>p</a:t>
            </a:r>
            <a:r>
              <a:rPr lang="en-US" sz="1687" strike="noStrike" u="none">
                <a:solidFill>
                  <a:srgbClr val="000000"/>
                </a:solidFill>
                <a:latin typeface="Poppins"/>
                <a:ea typeface="Poppins"/>
                <a:cs typeface="Poppins"/>
                <a:sym typeface="Poppins"/>
              </a:rPr>
              <a:t>ag</a:t>
            </a:r>
            <a:r>
              <a:rPr lang="en-US" sz="1687" strike="noStrike" u="none">
                <a:solidFill>
                  <a:srgbClr val="000000"/>
                </a:solidFill>
                <a:latin typeface="Poppins"/>
                <a:ea typeface="Poppins"/>
                <a:cs typeface="Poppins"/>
                <a:sym typeface="Poppins"/>
              </a:rPr>
              <a:t>es by</a:t>
            </a:r>
            <a:r>
              <a:rPr lang="en-US" sz="1687" strike="noStrike" u="none">
                <a:solidFill>
                  <a:srgbClr val="000000"/>
                </a:solidFill>
                <a:latin typeface="Poppins"/>
                <a:ea typeface="Poppins"/>
                <a:cs typeface="Poppins"/>
                <a:sym typeface="Poppins"/>
              </a:rPr>
              <a:t> Feb 22, 2025</a:t>
            </a:r>
            <a:r>
              <a:rPr lang="en-US" sz="1687" strike="noStrike" u="none">
                <a:solidFill>
                  <a:srgbClr val="000000"/>
                </a:solidFill>
                <a:latin typeface="Poppins"/>
                <a:ea typeface="Poppins"/>
                <a:cs typeface="Poppins"/>
                <a:sym typeface="Poppins"/>
              </a:rPr>
              <a:t>, </a:t>
            </a:r>
            <a:r>
              <a:rPr lang="en-US" sz="1687" strike="noStrike" u="none">
                <a:solidFill>
                  <a:srgbClr val="000000"/>
                </a:solidFill>
                <a:latin typeface="Poppins"/>
                <a:ea typeface="Poppins"/>
                <a:cs typeface="Poppins"/>
                <a:sym typeface="Poppins"/>
              </a:rPr>
              <a:t>a</a:t>
            </a:r>
            <a:r>
              <a:rPr lang="en-US" sz="1687" strike="noStrike" u="none">
                <a:solidFill>
                  <a:srgbClr val="000000"/>
                </a:solidFill>
                <a:latin typeface="Poppins"/>
                <a:ea typeface="Poppins"/>
                <a:cs typeface="Poppins"/>
                <a:sym typeface="Poppins"/>
              </a:rPr>
              <a:t>nd get</a:t>
            </a:r>
            <a:r>
              <a:rPr lang="en-US" sz="1687" strike="noStrike" u="none">
                <a:solidFill>
                  <a:srgbClr val="000000"/>
                </a:solidFill>
                <a:latin typeface="Poppins"/>
                <a:ea typeface="Poppins"/>
                <a:cs typeface="Poppins"/>
                <a:sym typeface="Poppins"/>
              </a:rPr>
              <a:t> 100 new followers per month. by 25 march we reached 150 followers on Facebook.</a:t>
            </a:r>
          </a:p>
        </p:txBody>
      </p:sp>
      <p:sp>
        <p:nvSpPr>
          <p:cNvPr name="TextBox 15" id="15"/>
          <p:cNvSpPr txBox="true"/>
          <p:nvPr/>
        </p:nvSpPr>
        <p:spPr>
          <a:xfrm rot="0">
            <a:off x="360932" y="4099182"/>
            <a:ext cx="17616274" cy="1195400"/>
          </a:xfrm>
          <a:prstGeom prst="rect">
            <a:avLst/>
          </a:prstGeom>
        </p:spPr>
        <p:txBody>
          <a:bodyPr anchor="t" rtlCol="false" tIns="0" lIns="0" bIns="0" rIns="0">
            <a:spAutoFit/>
          </a:bodyPr>
          <a:lstStyle/>
          <a:p>
            <a:pPr algn="just">
              <a:lnSpc>
                <a:spcPts val="2361"/>
              </a:lnSpc>
              <a:spcBef>
                <a:spcPct val="0"/>
              </a:spcBef>
            </a:pPr>
            <a:r>
              <a:rPr lang="en-US" b="true" sz="1687" strike="noStrike" u="none">
                <a:solidFill>
                  <a:srgbClr val="000000"/>
                </a:solidFill>
                <a:latin typeface="Poppins Bold"/>
                <a:ea typeface="Poppins Bold"/>
                <a:cs typeface="Poppins Bold"/>
                <a:sym typeface="Poppins Bold"/>
              </a:rPr>
              <a:t>3. Increase Brand Awareness on Social Media</a:t>
            </a:r>
            <a:r>
              <a:rPr lang="en-US" b="true" sz="1687" strike="noStrike" u="none">
                <a:solidFill>
                  <a:srgbClr val="000000"/>
                </a:solidFill>
                <a:latin typeface="Poppins Bold"/>
                <a:ea typeface="Poppins Bold"/>
                <a:cs typeface="Poppins Bold"/>
                <a:sym typeface="Poppins Bold"/>
              </a:rPr>
              <a:t> by posting 4-5 times weekly from 26 Feb until 31 march, 2025, and achieve:</a:t>
            </a:r>
          </a:p>
          <a:p>
            <a:pPr algn="just" marL="728452" indent="-242817" lvl="2">
              <a:lnSpc>
                <a:spcPts val="2361"/>
              </a:lnSpc>
              <a:spcBef>
                <a:spcPct val="0"/>
              </a:spcBef>
              <a:buFont typeface="Arial"/>
              <a:buChar char="⚬"/>
            </a:pPr>
            <a:r>
              <a:rPr lang="en-US" sz="1687" strike="noStrike" u="none">
                <a:solidFill>
                  <a:srgbClr val="000000"/>
                </a:solidFill>
                <a:latin typeface="Poppins"/>
                <a:ea typeface="Poppins"/>
                <a:cs typeface="Poppins"/>
                <a:sym typeface="Poppins"/>
              </a:rPr>
              <a:t>2%</a:t>
            </a:r>
            <a:r>
              <a:rPr lang="en-US" sz="1687" strike="noStrike" u="none">
                <a:solidFill>
                  <a:srgbClr val="000000"/>
                </a:solidFill>
                <a:latin typeface="Poppins"/>
                <a:ea typeface="Poppins"/>
                <a:cs typeface="Poppins"/>
                <a:sym typeface="Poppins"/>
              </a:rPr>
              <a:t> engagement rate of total user base.</a:t>
            </a:r>
          </a:p>
          <a:p>
            <a:pPr algn="just" marL="728452" indent="-242817" lvl="2">
              <a:lnSpc>
                <a:spcPts val="2361"/>
              </a:lnSpc>
              <a:spcBef>
                <a:spcPct val="0"/>
              </a:spcBef>
              <a:buFont typeface="Arial"/>
              <a:buChar char="⚬"/>
            </a:pPr>
            <a:r>
              <a:rPr lang="en-US" sz="1687" strike="noStrike" u="none">
                <a:solidFill>
                  <a:srgbClr val="000000"/>
                </a:solidFill>
                <a:latin typeface="Poppins"/>
                <a:ea typeface="Poppins"/>
                <a:cs typeface="Poppins"/>
                <a:sym typeface="Poppins"/>
              </a:rPr>
              <a:t>5 engagements per post</a:t>
            </a:r>
          </a:p>
          <a:p>
            <a:pPr algn="just" marL="728452" indent="-242817" lvl="2">
              <a:lnSpc>
                <a:spcPts val="2361"/>
              </a:lnSpc>
              <a:spcBef>
                <a:spcPct val="0"/>
              </a:spcBef>
              <a:buFont typeface="Arial"/>
              <a:buChar char="⚬"/>
            </a:pPr>
            <a:r>
              <a:rPr lang="en-US" sz="1687">
                <a:solidFill>
                  <a:srgbClr val="000000"/>
                </a:solidFill>
                <a:latin typeface="Poppins"/>
                <a:ea typeface="Poppins"/>
                <a:cs typeface="Poppins"/>
                <a:sym typeface="Poppins"/>
              </a:rPr>
              <a:t>15% monthly growth rate in overall user engagement.</a:t>
            </a:r>
          </a:p>
        </p:txBody>
      </p:sp>
      <p:sp>
        <p:nvSpPr>
          <p:cNvPr name="TextBox 16" id="16"/>
          <p:cNvSpPr txBox="true"/>
          <p:nvPr/>
        </p:nvSpPr>
        <p:spPr>
          <a:xfrm rot="0">
            <a:off x="360932" y="7204357"/>
            <a:ext cx="17508879" cy="1195400"/>
          </a:xfrm>
          <a:prstGeom prst="rect">
            <a:avLst/>
          </a:prstGeom>
        </p:spPr>
        <p:txBody>
          <a:bodyPr anchor="t" rtlCol="false" tIns="0" lIns="0" bIns="0" rIns="0">
            <a:spAutoFit/>
          </a:bodyPr>
          <a:lstStyle/>
          <a:p>
            <a:pPr algn="just">
              <a:lnSpc>
                <a:spcPts val="2361"/>
              </a:lnSpc>
              <a:spcBef>
                <a:spcPct val="0"/>
              </a:spcBef>
            </a:pPr>
            <a:r>
              <a:rPr lang="en-US" b="true" sz="1687">
                <a:solidFill>
                  <a:srgbClr val="000000"/>
                </a:solidFill>
                <a:latin typeface="Poppins Bold"/>
                <a:ea typeface="Poppins Bold"/>
                <a:cs typeface="Poppins Bold"/>
                <a:sym typeface="Poppins Bold"/>
              </a:rPr>
              <a:t>5.</a:t>
            </a:r>
            <a:r>
              <a:rPr lang="en-US" b="true" sz="1687" strike="noStrike" u="none">
                <a:solidFill>
                  <a:srgbClr val="000000"/>
                </a:solidFill>
                <a:latin typeface="Poppins Bold"/>
                <a:ea typeface="Poppins Bold"/>
                <a:cs typeface="Poppins Bold"/>
                <a:sym typeface="Poppins Bold"/>
              </a:rPr>
              <a:t>Launch High-Impact, Cost-Efficient Paid Ads from March 29 to April 1, and achieve:</a:t>
            </a:r>
          </a:p>
          <a:p>
            <a:pPr algn="just" marL="364226" indent="-182113" lvl="1">
              <a:lnSpc>
                <a:spcPts val="2361"/>
              </a:lnSpc>
              <a:spcBef>
                <a:spcPct val="0"/>
              </a:spcBef>
              <a:buFont typeface="Arial"/>
              <a:buChar char="•"/>
            </a:pPr>
            <a:r>
              <a:rPr lang="en-US" sz="1687" strike="noStrike" u="none">
                <a:solidFill>
                  <a:srgbClr val="000000"/>
                </a:solidFill>
                <a:latin typeface="Poppins"/>
                <a:ea typeface="Poppins"/>
                <a:cs typeface="Poppins"/>
                <a:sym typeface="Poppins"/>
              </a:rPr>
              <a:t>350+ </a:t>
            </a:r>
            <a:r>
              <a:rPr lang="en-US" sz="1687" strike="noStrike" u="none">
                <a:solidFill>
                  <a:srgbClr val="000000"/>
                </a:solidFill>
                <a:latin typeface="Poppins"/>
                <a:ea typeface="Poppins"/>
                <a:cs typeface="Poppins"/>
                <a:sym typeface="Poppins"/>
              </a:rPr>
              <a:t>engagements with an average cost per engagement at or below 3 EGP (the result was 0.5 egp per engagement), increase reach, and build stronger audience connections.</a:t>
            </a:r>
          </a:p>
          <a:p>
            <a:pPr algn="just">
              <a:lnSpc>
                <a:spcPts val="2361"/>
              </a:lnSpc>
              <a:spcBef>
                <a:spcPct val="0"/>
              </a:spcBef>
            </a:pPr>
          </a:p>
        </p:txBody>
      </p:sp>
      <p:sp>
        <p:nvSpPr>
          <p:cNvPr name="TextBox 17" id="17"/>
          <p:cNvSpPr txBox="true"/>
          <p:nvPr/>
        </p:nvSpPr>
        <p:spPr>
          <a:xfrm rot="0">
            <a:off x="360932" y="5666057"/>
            <a:ext cx="17401483" cy="1195400"/>
          </a:xfrm>
          <a:prstGeom prst="rect">
            <a:avLst/>
          </a:prstGeom>
        </p:spPr>
        <p:txBody>
          <a:bodyPr anchor="t" rtlCol="false" tIns="0" lIns="0" bIns="0" rIns="0">
            <a:spAutoFit/>
          </a:bodyPr>
          <a:lstStyle/>
          <a:p>
            <a:pPr algn="just">
              <a:lnSpc>
                <a:spcPts val="2361"/>
              </a:lnSpc>
              <a:spcBef>
                <a:spcPct val="0"/>
              </a:spcBef>
            </a:pPr>
            <a:r>
              <a:rPr lang="en-US" b="true" sz="1687">
                <a:solidFill>
                  <a:srgbClr val="000000"/>
                </a:solidFill>
                <a:latin typeface="Poppins Bold"/>
                <a:ea typeface="Poppins Bold"/>
                <a:cs typeface="Poppins Bold"/>
                <a:sym typeface="Poppins Bold"/>
              </a:rPr>
              <a:t>4</a:t>
            </a:r>
            <a:r>
              <a:rPr lang="en-US" b="true" sz="1687" strike="noStrike" u="none">
                <a:solidFill>
                  <a:srgbClr val="000000"/>
                </a:solidFill>
                <a:latin typeface="Poppins Bold"/>
                <a:ea typeface="Poppins Bold"/>
                <a:cs typeface="Poppins Bold"/>
                <a:sym typeface="Poppins Bold"/>
              </a:rPr>
              <a:t>. Execute Ramadan-Specific Marketing Objective</a:t>
            </a:r>
            <a:r>
              <a:rPr lang="en-US" b="true" sz="1687" strike="noStrike" u="none">
                <a:solidFill>
                  <a:srgbClr val="000000"/>
                </a:solidFill>
                <a:latin typeface="Poppins Bold"/>
                <a:ea typeface="Poppins Bold"/>
                <a:cs typeface="Poppins Bold"/>
                <a:sym typeface="Poppins Bold"/>
              </a:rPr>
              <a:t> (Create and deploy Ramadan-specific content from march 1 - 31, 2025) and achieve:</a:t>
            </a:r>
          </a:p>
          <a:p>
            <a:pPr algn="just" marL="728452" indent="-242817" lvl="2">
              <a:lnSpc>
                <a:spcPts val="2361"/>
              </a:lnSpc>
              <a:spcBef>
                <a:spcPct val="0"/>
              </a:spcBef>
              <a:buFont typeface="Arial"/>
              <a:buChar char="⚬"/>
            </a:pPr>
            <a:r>
              <a:rPr lang="en-US" sz="1687" strike="noStrike" u="none">
                <a:solidFill>
                  <a:srgbClr val="000000"/>
                </a:solidFill>
                <a:latin typeface="Poppins"/>
                <a:ea typeface="Poppins"/>
                <a:cs typeface="Poppins"/>
                <a:sym typeface="Poppins"/>
              </a:rPr>
              <a:t>At l</a:t>
            </a:r>
            <a:r>
              <a:rPr lang="en-US" sz="1687" strike="noStrike" u="none">
                <a:solidFill>
                  <a:srgbClr val="000000"/>
                </a:solidFill>
                <a:latin typeface="Poppins"/>
                <a:ea typeface="Poppins"/>
                <a:cs typeface="Poppins"/>
                <a:sym typeface="Poppins"/>
              </a:rPr>
              <a:t>ea</a:t>
            </a:r>
            <a:r>
              <a:rPr lang="en-US" sz="1687" strike="noStrike" u="none">
                <a:solidFill>
                  <a:srgbClr val="000000"/>
                </a:solidFill>
                <a:latin typeface="Poppins"/>
                <a:ea typeface="Poppins"/>
                <a:cs typeface="Poppins"/>
                <a:sym typeface="Poppins"/>
              </a:rPr>
              <a:t>s</a:t>
            </a:r>
            <a:r>
              <a:rPr lang="en-US" sz="1687" strike="noStrike" u="none">
                <a:solidFill>
                  <a:srgbClr val="000000"/>
                </a:solidFill>
                <a:latin typeface="Poppins"/>
                <a:ea typeface="Poppins"/>
                <a:cs typeface="Poppins"/>
                <a:sym typeface="Poppins"/>
              </a:rPr>
              <a:t>t </a:t>
            </a:r>
            <a:r>
              <a:rPr lang="en-US" sz="1687" strike="noStrike" u="none">
                <a:solidFill>
                  <a:srgbClr val="000000"/>
                </a:solidFill>
                <a:latin typeface="Poppins"/>
                <a:ea typeface="Poppins"/>
                <a:cs typeface="Poppins"/>
                <a:sym typeface="Poppins"/>
              </a:rPr>
              <a:t>15</a:t>
            </a:r>
            <a:r>
              <a:rPr lang="en-US" sz="1687" strike="noStrike" u="none">
                <a:solidFill>
                  <a:srgbClr val="000000"/>
                </a:solidFill>
                <a:latin typeface="Poppins"/>
                <a:ea typeface="Poppins"/>
                <a:cs typeface="Poppins"/>
                <a:sym typeface="Poppins"/>
              </a:rPr>
              <a:t> </a:t>
            </a:r>
            <a:r>
              <a:rPr lang="en-US" sz="1687" strike="noStrike" u="none">
                <a:solidFill>
                  <a:srgbClr val="000000"/>
                </a:solidFill>
                <a:latin typeface="Poppins"/>
                <a:ea typeface="Poppins"/>
                <a:cs typeface="Poppins"/>
                <a:sym typeface="Poppins"/>
              </a:rPr>
              <a:t>sh</a:t>
            </a:r>
            <a:r>
              <a:rPr lang="en-US" sz="1687" strike="noStrike" u="none">
                <a:solidFill>
                  <a:srgbClr val="000000"/>
                </a:solidFill>
                <a:latin typeface="Poppins"/>
                <a:ea typeface="Poppins"/>
                <a:cs typeface="Poppins"/>
                <a:sym typeface="Poppins"/>
              </a:rPr>
              <a:t>a</a:t>
            </a:r>
            <a:r>
              <a:rPr lang="en-US" sz="1687" strike="noStrike" u="none">
                <a:solidFill>
                  <a:srgbClr val="000000"/>
                </a:solidFill>
                <a:latin typeface="Poppins"/>
                <a:ea typeface="Poppins"/>
                <a:cs typeface="Poppins"/>
                <a:sym typeface="Poppins"/>
              </a:rPr>
              <a:t>re</a:t>
            </a:r>
            <a:r>
              <a:rPr lang="en-US" sz="1687" strike="noStrike" u="none">
                <a:solidFill>
                  <a:srgbClr val="000000"/>
                </a:solidFill>
                <a:latin typeface="Poppins"/>
                <a:ea typeface="Poppins"/>
                <a:cs typeface="Poppins"/>
                <a:sym typeface="Poppins"/>
              </a:rPr>
              <a:t>s </a:t>
            </a:r>
            <a:r>
              <a:rPr lang="en-US" sz="1687" strike="noStrike" u="none">
                <a:solidFill>
                  <a:srgbClr val="000000"/>
                </a:solidFill>
                <a:latin typeface="Poppins"/>
                <a:ea typeface="Poppins"/>
                <a:cs typeface="Poppins"/>
                <a:sym typeface="Poppins"/>
              </a:rPr>
              <a:t>a</a:t>
            </a:r>
            <a:r>
              <a:rPr lang="en-US" sz="1687" strike="noStrike" u="none">
                <a:solidFill>
                  <a:srgbClr val="000000"/>
                </a:solidFill>
                <a:latin typeface="Poppins"/>
                <a:ea typeface="Poppins"/>
                <a:cs typeface="Poppins"/>
                <a:sym typeface="Poppins"/>
              </a:rPr>
              <a:t>c</a:t>
            </a:r>
            <a:r>
              <a:rPr lang="en-US" sz="1687" strike="noStrike" u="none">
                <a:solidFill>
                  <a:srgbClr val="000000"/>
                </a:solidFill>
                <a:latin typeface="Poppins"/>
                <a:ea typeface="Poppins"/>
                <a:cs typeface="Poppins"/>
                <a:sym typeface="Poppins"/>
              </a:rPr>
              <a:t>r</a:t>
            </a:r>
            <a:r>
              <a:rPr lang="en-US" sz="1687" strike="noStrike" u="none">
                <a:solidFill>
                  <a:srgbClr val="000000"/>
                </a:solidFill>
                <a:latin typeface="Poppins"/>
                <a:ea typeface="Poppins"/>
                <a:cs typeface="Poppins"/>
                <a:sym typeface="Poppins"/>
              </a:rPr>
              <a:t>o</a:t>
            </a:r>
            <a:r>
              <a:rPr lang="en-US" sz="1687" strike="noStrike" u="none">
                <a:solidFill>
                  <a:srgbClr val="000000"/>
                </a:solidFill>
                <a:latin typeface="Poppins"/>
                <a:ea typeface="Poppins"/>
                <a:cs typeface="Poppins"/>
                <a:sym typeface="Poppins"/>
              </a:rPr>
              <a:t>s</a:t>
            </a:r>
            <a:r>
              <a:rPr lang="en-US" sz="1687" strike="noStrike" u="none">
                <a:solidFill>
                  <a:srgbClr val="000000"/>
                </a:solidFill>
                <a:latin typeface="Poppins"/>
                <a:ea typeface="Poppins"/>
                <a:cs typeface="Poppins"/>
                <a:sym typeface="Poppins"/>
              </a:rPr>
              <a:t>s all </a:t>
            </a:r>
            <a:r>
              <a:rPr lang="en-US" sz="1687" strike="noStrike" u="none">
                <a:solidFill>
                  <a:srgbClr val="000000"/>
                </a:solidFill>
                <a:latin typeface="Poppins"/>
                <a:ea typeface="Poppins"/>
                <a:cs typeface="Poppins"/>
                <a:sym typeface="Poppins"/>
              </a:rPr>
              <a:t>R</a:t>
            </a:r>
            <a:r>
              <a:rPr lang="en-US" sz="1687" strike="noStrike" u="none">
                <a:solidFill>
                  <a:srgbClr val="000000"/>
                </a:solidFill>
                <a:latin typeface="Poppins"/>
                <a:ea typeface="Poppins"/>
                <a:cs typeface="Poppins"/>
                <a:sym typeface="Poppins"/>
              </a:rPr>
              <a:t>a</a:t>
            </a:r>
            <a:r>
              <a:rPr lang="en-US" sz="1687" strike="noStrike" u="none">
                <a:solidFill>
                  <a:srgbClr val="000000"/>
                </a:solidFill>
                <a:latin typeface="Poppins"/>
                <a:ea typeface="Poppins"/>
                <a:cs typeface="Poppins"/>
                <a:sym typeface="Poppins"/>
              </a:rPr>
              <a:t>m</a:t>
            </a:r>
            <a:r>
              <a:rPr lang="en-US" sz="1687" strike="noStrike" u="none">
                <a:solidFill>
                  <a:srgbClr val="000000"/>
                </a:solidFill>
                <a:latin typeface="Poppins"/>
                <a:ea typeface="Poppins"/>
                <a:cs typeface="Poppins"/>
                <a:sym typeface="Poppins"/>
              </a:rPr>
              <a:t>a</a:t>
            </a:r>
            <a:r>
              <a:rPr lang="en-US" sz="1687" strike="noStrike" u="none">
                <a:solidFill>
                  <a:srgbClr val="000000"/>
                </a:solidFill>
                <a:latin typeface="Poppins"/>
                <a:ea typeface="Poppins"/>
                <a:cs typeface="Poppins"/>
                <a:sym typeface="Poppins"/>
              </a:rPr>
              <a:t>d</a:t>
            </a:r>
            <a:r>
              <a:rPr lang="en-US" sz="1687" strike="noStrike" u="none">
                <a:solidFill>
                  <a:srgbClr val="000000"/>
                </a:solidFill>
                <a:latin typeface="Poppins"/>
                <a:ea typeface="Poppins"/>
                <a:cs typeface="Poppins"/>
                <a:sym typeface="Poppins"/>
              </a:rPr>
              <a:t>an content on all platforms</a:t>
            </a:r>
          </a:p>
          <a:p>
            <a:pPr algn="just" marL="728452" indent="-242817" lvl="2">
              <a:lnSpc>
                <a:spcPts val="2361"/>
              </a:lnSpc>
              <a:spcBef>
                <a:spcPct val="0"/>
              </a:spcBef>
              <a:buFont typeface="Arial"/>
              <a:buChar char="⚬"/>
            </a:pPr>
            <a:r>
              <a:rPr lang="en-US" sz="1687" strike="noStrike" u="none">
                <a:solidFill>
                  <a:srgbClr val="000000"/>
                </a:solidFill>
                <a:latin typeface="Poppins"/>
                <a:ea typeface="Poppins"/>
                <a:cs typeface="Poppins"/>
                <a:sym typeface="Poppins"/>
              </a:rPr>
              <a:t>Ramadan content engagement 5% of total user base.</a:t>
            </a:r>
            <a:r>
              <a:rPr lang="en-US" sz="1687" strike="noStrike" u="none">
                <a:solidFill>
                  <a:srgbClr val="000000"/>
                </a:solidFill>
                <a:latin typeface="Poppins"/>
                <a:ea typeface="Poppins"/>
                <a:cs typeface="Poppins"/>
                <a:sym typeface="Poppins"/>
              </a:rPr>
              <a:t> </a:t>
            </a:r>
          </a:p>
          <a:p>
            <a:pPr algn="just" marL="728452" indent="-242817" lvl="2">
              <a:lnSpc>
                <a:spcPts val="2361"/>
              </a:lnSpc>
              <a:spcBef>
                <a:spcPct val="0"/>
              </a:spcBef>
              <a:buFont typeface="Arial"/>
              <a:buChar char="⚬"/>
            </a:pPr>
            <a:r>
              <a:rPr lang="en-US" sz="1687" strike="noStrike" u="none">
                <a:solidFill>
                  <a:srgbClr val="000000"/>
                </a:solidFill>
                <a:latin typeface="Poppins"/>
                <a:ea typeface="Poppins"/>
                <a:cs typeface="Poppins"/>
                <a:sym typeface="Poppins"/>
              </a:rPr>
              <a:t>Reach at least 500 users across all Ramadan content on all platforms</a:t>
            </a:r>
          </a:p>
        </p:txBody>
      </p:sp>
      <p:sp>
        <p:nvSpPr>
          <p:cNvPr name="Freeform 18" id="18"/>
          <p:cNvSpPr/>
          <p:nvPr/>
        </p:nvSpPr>
        <p:spPr>
          <a:xfrm flipH="false" flipV="false" rot="0">
            <a:off x="13984191" y="-35399"/>
            <a:ext cx="2614571" cy="1776019"/>
          </a:xfrm>
          <a:custGeom>
            <a:avLst/>
            <a:gdLst/>
            <a:ahLst/>
            <a:cxnLst/>
            <a:rect r="r" b="b" t="t" l="l"/>
            <a:pathLst>
              <a:path h="1776019" w="2614571">
                <a:moveTo>
                  <a:pt x="0" y="0"/>
                </a:moveTo>
                <a:lnTo>
                  <a:pt x="2614571" y="0"/>
                </a:lnTo>
                <a:lnTo>
                  <a:pt x="2614571" y="1776020"/>
                </a:lnTo>
                <a:lnTo>
                  <a:pt x="0" y="1776020"/>
                </a:lnTo>
                <a:lnTo>
                  <a:pt x="0" y="0"/>
                </a:lnTo>
                <a:close/>
              </a:path>
            </a:pathLst>
          </a:custGeom>
          <a:blipFill>
            <a:blip r:embed="rId4"/>
            <a:stretch>
              <a:fillRect l="0" t="-15011" r="0" b="-32203"/>
            </a:stretch>
          </a:blipFill>
        </p:spPr>
      </p:sp>
      <p:sp>
        <p:nvSpPr>
          <p:cNvPr name="TextBox 19" id="19"/>
          <p:cNvSpPr txBox="true"/>
          <p:nvPr/>
        </p:nvSpPr>
        <p:spPr>
          <a:xfrm rot="0">
            <a:off x="360932" y="8443510"/>
            <a:ext cx="17508879" cy="604850"/>
          </a:xfrm>
          <a:prstGeom prst="rect">
            <a:avLst/>
          </a:prstGeom>
        </p:spPr>
        <p:txBody>
          <a:bodyPr anchor="t" rtlCol="false" tIns="0" lIns="0" bIns="0" rIns="0">
            <a:spAutoFit/>
          </a:bodyPr>
          <a:lstStyle/>
          <a:p>
            <a:pPr algn="just">
              <a:lnSpc>
                <a:spcPts val="2361"/>
              </a:lnSpc>
              <a:spcBef>
                <a:spcPct val="0"/>
              </a:spcBef>
            </a:pPr>
            <a:r>
              <a:rPr lang="en-US" b="true" sz="1687">
                <a:solidFill>
                  <a:srgbClr val="000000"/>
                </a:solidFill>
                <a:latin typeface="Poppins Bold"/>
                <a:ea typeface="Poppins Bold"/>
                <a:cs typeface="Poppins Bold"/>
                <a:sym typeface="Poppins Bold"/>
              </a:rPr>
              <a:t>6.Comm</a:t>
            </a:r>
            <a:r>
              <a:rPr lang="en-US" b="true" sz="1687" strike="noStrike" u="none">
                <a:solidFill>
                  <a:srgbClr val="000000"/>
                </a:solidFill>
                <a:latin typeface="Poppins Bold"/>
                <a:ea typeface="Poppins Bold"/>
                <a:cs typeface="Poppins Bold"/>
                <a:sym typeface="Poppins Bold"/>
              </a:rPr>
              <a:t>unicate Value and build trust to Justify Pricing by posting 4 value-focused posts  by March 31, 2025  , and achieve:</a:t>
            </a:r>
          </a:p>
          <a:p>
            <a:pPr algn="just" marL="364226" indent="-182113" lvl="1">
              <a:lnSpc>
                <a:spcPts val="2361"/>
              </a:lnSpc>
              <a:spcBef>
                <a:spcPct val="0"/>
              </a:spcBef>
              <a:buFont typeface="Arial"/>
              <a:buChar char="•"/>
            </a:pPr>
            <a:r>
              <a:rPr lang="en-US" sz="1687" strike="noStrike" u="none">
                <a:solidFill>
                  <a:srgbClr val="000000"/>
                </a:solidFill>
                <a:latin typeface="Poppins"/>
                <a:ea typeface="Poppins"/>
                <a:cs typeface="Poppins"/>
                <a:sym typeface="Poppins"/>
              </a:rPr>
              <a:t>20+ engagements across all content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2144441"/>
            <a:ext cx="4514771" cy="32493"/>
          </a:xfrm>
          <a:prstGeom prst="line">
            <a:avLst/>
          </a:prstGeom>
          <a:ln cap="flat" w="19050">
            <a:solidFill>
              <a:srgbClr val="000000"/>
            </a:solidFill>
            <a:prstDash val="solid"/>
            <a:headEnd type="none" len="sm" w="sm"/>
            <a:tailEnd type="none" len="sm" w="sm"/>
          </a:ln>
        </p:spPr>
      </p:sp>
      <p:sp>
        <p:nvSpPr>
          <p:cNvPr name="Freeform 3" id="3"/>
          <p:cNvSpPr/>
          <p:nvPr/>
        </p:nvSpPr>
        <p:spPr>
          <a:xfrm flipH="false" flipV="false" rot="0">
            <a:off x="7525273" y="168736"/>
            <a:ext cx="2468633" cy="2271142"/>
          </a:xfrm>
          <a:custGeom>
            <a:avLst/>
            <a:gdLst/>
            <a:ahLst/>
            <a:cxnLst/>
            <a:rect r="r" b="b" t="t" l="l"/>
            <a:pathLst>
              <a:path h="2271142" w="2468633">
                <a:moveTo>
                  <a:pt x="0" y="0"/>
                </a:moveTo>
                <a:lnTo>
                  <a:pt x="2468633" y="0"/>
                </a:lnTo>
                <a:lnTo>
                  <a:pt x="2468633" y="2271142"/>
                </a:lnTo>
                <a:lnTo>
                  <a:pt x="0" y="22711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028700" y="990600"/>
            <a:ext cx="6672636" cy="720095"/>
          </a:xfrm>
          <a:prstGeom prst="rect">
            <a:avLst/>
          </a:prstGeom>
        </p:spPr>
        <p:txBody>
          <a:bodyPr anchor="t" rtlCol="false" tIns="0" lIns="0" bIns="0" rIns="0">
            <a:spAutoFit/>
          </a:bodyPr>
          <a:lstStyle/>
          <a:p>
            <a:pPr algn="l">
              <a:lnSpc>
                <a:spcPts val="5359"/>
              </a:lnSpc>
            </a:pPr>
            <a:r>
              <a:rPr lang="en-US" sz="4503" b="true">
                <a:solidFill>
                  <a:srgbClr val="000000"/>
                </a:solidFill>
                <a:latin typeface="Poppins Bold"/>
                <a:ea typeface="Poppins Bold"/>
                <a:cs typeface="Poppins Bold"/>
                <a:sym typeface="Poppins Bold"/>
              </a:rPr>
              <a:t>Market Segmentation</a:t>
            </a:r>
          </a:p>
        </p:txBody>
      </p:sp>
      <p:sp>
        <p:nvSpPr>
          <p:cNvPr name="Freeform 5" id="5"/>
          <p:cNvSpPr/>
          <p:nvPr/>
        </p:nvSpPr>
        <p:spPr>
          <a:xfrm flipH="false" flipV="false" rot="0">
            <a:off x="15673429" y="0"/>
            <a:ext cx="2614571" cy="1776019"/>
          </a:xfrm>
          <a:custGeom>
            <a:avLst/>
            <a:gdLst/>
            <a:ahLst/>
            <a:cxnLst/>
            <a:rect r="r" b="b" t="t" l="l"/>
            <a:pathLst>
              <a:path h="1776019" w="2614571">
                <a:moveTo>
                  <a:pt x="0" y="0"/>
                </a:moveTo>
                <a:lnTo>
                  <a:pt x="2614571" y="0"/>
                </a:lnTo>
                <a:lnTo>
                  <a:pt x="2614571" y="1776019"/>
                </a:lnTo>
                <a:lnTo>
                  <a:pt x="0" y="1776019"/>
                </a:lnTo>
                <a:lnTo>
                  <a:pt x="0" y="0"/>
                </a:lnTo>
                <a:close/>
              </a:path>
            </a:pathLst>
          </a:custGeom>
          <a:blipFill>
            <a:blip r:embed="rId4"/>
            <a:stretch>
              <a:fillRect l="0" t="-15011" r="0" b="-32203"/>
            </a:stretch>
          </a:blipFill>
        </p:spPr>
      </p:sp>
      <p:sp>
        <p:nvSpPr>
          <p:cNvPr name="TextBox 6" id="6"/>
          <p:cNvSpPr txBox="true"/>
          <p:nvPr/>
        </p:nvSpPr>
        <p:spPr>
          <a:xfrm rot="0">
            <a:off x="1028700" y="2528932"/>
            <a:ext cx="11182794" cy="746760"/>
          </a:xfrm>
          <a:prstGeom prst="rect">
            <a:avLst/>
          </a:prstGeom>
        </p:spPr>
        <p:txBody>
          <a:bodyPr anchor="t" rtlCol="false" tIns="0" lIns="0" bIns="0" rIns="0">
            <a:spAutoFit/>
          </a:bodyPr>
          <a:lstStyle/>
          <a:p>
            <a:pPr algn="just">
              <a:lnSpc>
                <a:spcPts val="2940"/>
              </a:lnSpc>
              <a:spcBef>
                <a:spcPct val="0"/>
              </a:spcBef>
            </a:pPr>
            <a:r>
              <a:rPr lang="en-US" sz="2100">
                <a:solidFill>
                  <a:srgbClr val="000000"/>
                </a:solidFill>
                <a:latin typeface="Poppins"/>
                <a:ea typeface="Poppins"/>
                <a:cs typeface="Poppins"/>
                <a:sym typeface="Poppins"/>
              </a:rPr>
              <a:t>Since NutriB</a:t>
            </a:r>
            <a:r>
              <a:rPr lang="en-US" sz="2100">
                <a:solidFill>
                  <a:srgbClr val="000000"/>
                </a:solidFill>
                <a:latin typeface="Poppins"/>
                <a:ea typeface="Poppins"/>
                <a:cs typeface="Poppins"/>
                <a:sym typeface="Poppins"/>
              </a:rPr>
              <a:t>ox is a B2C business operating in Cairo, we will segment the market based on the following criteria:</a:t>
            </a:r>
          </a:p>
        </p:txBody>
      </p:sp>
      <p:sp>
        <p:nvSpPr>
          <p:cNvPr name="TextBox 7" id="7"/>
          <p:cNvSpPr txBox="true"/>
          <p:nvPr/>
        </p:nvSpPr>
        <p:spPr>
          <a:xfrm rot="0">
            <a:off x="1028700" y="3364745"/>
            <a:ext cx="8578752" cy="6343015"/>
          </a:xfrm>
          <a:prstGeom prst="rect">
            <a:avLst/>
          </a:prstGeom>
        </p:spPr>
        <p:txBody>
          <a:bodyPr anchor="t" rtlCol="false" tIns="0" lIns="0" bIns="0" rIns="0">
            <a:spAutoFit/>
          </a:bodyPr>
          <a:lstStyle/>
          <a:p>
            <a:pPr algn="just" marL="0" indent="0" lvl="0">
              <a:lnSpc>
                <a:spcPts val="2660"/>
              </a:lnSpc>
              <a:spcBef>
                <a:spcPct val="0"/>
              </a:spcBef>
            </a:pPr>
            <a:r>
              <a:rPr lang="en-US" b="true" sz="1900">
                <a:solidFill>
                  <a:srgbClr val="000000"/>
                </a:solidFill>
                <a:latin typeface="Poppins Bold"/>
                <a:ea typeface="Poppins Bold"/>
                <a:cs typeface="Poppins Bold"/>
                <a:sym typeface="Poppins Bold"/>
              </a:rPr>
              <a:t>1</a:t>
            </a:r>
            <a:r>
              <a:rPr lang="en-US" b="true" sz="1900" strike="noStrike" u="none">
                <a:solidFill>
                  <a:srgbClr val="000000"/>
                </a:solidFill>
                <a:latin typeface="Poppins Bold"/>
                <a:ea typeface="Poppins Bold"/>
                <a:cs typeface="Poppins Bold"/>
                <a:sym typeface="Poppins Bold"/>
              </a:rPr>
              <a:t>. Geographic Segmentation</a:t>
            </a:r>
          </a:p>
          <a:p>
            <a:pPr algn="just" marL="410213" indent="-205106" lvl="1">
              <a:lnSpc>
                <a:spcPts val="2660"/>
              </a:lnSpc>
              <a:spcBef>
                <a:spcPct val="0"/>
              </a:spcBef>
              <a:buFont typeface="Arial"/>
              <a:buChar char="•"/>
            </a:pPr>
            <a:r>
              <a:rPr lang="en-US" sz="1900" strike="noStrike" u="none">
                <a:solidFill>
                  <a:srgbClr val="000000"/>
                </a:solidFill>
                <a:latin typeface="Poppins"/>
                <a:ea typeface="Poppins"/>
                <a:cs typeface="Poppins"/>
                <a:sym typeface="Poppins"/>
              </a:rPr>
              <a:t>Location: Cairo and new cairo , zayed city , nasr city</a:t>
            </a:r>
          </a:p>
          <a:p>
            <a:pPr algn="just" marL="0" indent="0" lvl="0">
              <a:lnSpc>
                <a:spcPts val="2660"/>
              </a:lnSpc>
              <a:spcBef>
                <a:spcPct val="0"/>
              </a:spcBef>
            </a:pPr>
            <a:r>
              <a:rPr lang="en-US" b="true" sz="1900" strike="noStrike" u="none">
                <a:solidFill>
                  <a:srgbClr val="000000"/>
                </a:solidFill>
                <a:latin typeface="Poppins Bold"/>
                <a:ea typeface="Poppins Bold"/>
                <a:cs typeface="Poppins Bold"/>
                <a:sym typeface="Poppins Bold"/>
              </a:rPr>
              <a:t>2. Demographic Segmentation</a:t>
            </a:r>
          </a:p>
          <a:p>
            <a:pPr algn="just" marL="410213" indent="-205106" lvl="1">
              <a:lnSpc>
                <a:spcPts val="2660"/>
              </a:lnSpc>
              <a:spcBef>
                <a:spcPct val="0"/>
              </a:spcBef>
              <a:buFont typeface="Arial"/>
              <a:buChar char="•"/>
            </a:pPr>
            <a:r>
              <a:rPr lang="en-US" sz="1900" strike="noStrike" u="none">
                <a:solidFill>
                  <a:srgbClr val="000000"/>
                </a:solidFill>
                <a:latin typeface="Poppins"/>
                <a:ea typeface="Poppins"/>
                <a:cs typeface="Poppins"/>
                <a:sym typeface="Poppins"/>
              </a:rPr>
              <a:t>Age: 20-50 years old</a:t>
            </a:r>
          </a:p>
          <a:p>
            <a:pPr algn="just" marL="410213" indent="-205106" lvl="1">
              <a:lnSpc>
                <a:spcPts val="2660"/>
              </a:lnSpc>
              <a:spcBef>
                <a:spcPct val="0"/>
              </a:spcBef>
              <a:buFont typeface="Arial"/>
              <a:buChar char="•"/>
            </a:pPr>
            <a:r>
              <a:rPr lang="en-US" sz="1900" strike="noStrike" u="none">
                <a:solidFill>
                  <a:srgbClr val="000000"/>
                </a:solidFill>
                <a:latin typeface="Poppins"/>
                <a:ea typeface="Poppins"/>
                <a:cs typeface="Poppins"/>
                <a:sym typeface="Poppins"/>
              </a:rPr>
              <a:t>Gender: Male &amp; Female</a:t>
            </a:r>
          </a:p>
          <a:p>
            <a:pPr algn="just" marL="410213" indent="-205106" lvl="1">
              <a:lnSpc>
                <a:spcPts val="2660"/>
              </a:lnSpc>
              <a:spcBef>
                <a:spcPct val="0"/>
              </a:spcBef>
              <a:buFont typeface="Arial"/>
              <a:buChar char="•"/>
            </a:pPr>
            <a:r>
              <a:rPr lang="en-US" sz="1900" strike="noStrike" u="none">
                <a:solidFill>
                  <a:srgbClr val="000000"/>
                </a:solidFill>
                <a:latin typeface="Poppins"/>
                <a:ea typeface="Poppins"/>
                <a:cs typeface="Poppins"/>
                <a:sym typeface="Poppins"/>
              </a:rPr>
              <a:t>Income: Mid to High</a:t>
            </a:r>
          </a:p>
          <a:p>
            <a:pPr algn="just" marL="0" indent="0" lvl="0">
              <a:lnSpc>
                <a:spcPts val="2660"/>
              </a:lnSpc>
              <a:spcBef>
                <a:spcPct val="0"/>
              </a:spcBef>
            </a:pPr>
            <a:r>
              <a:rPr lang="en-US" b="true" sz="1900" strike="noStrike" u="none">
                <a:solidFill>
                  <a:srgbClr val="000000"/>
                </a:solidFill>
                <a:latin typeface="Poppins Bold"/>
                <a:ea typeface="Poppins Bold"/>
                <a:cs typeface="Poppins Bold"/>
                <a:sym typeface="Poppins Bold"/>
              </a:rPr>
              <a:t>3. Psychographic Segmentation</a:t>
            </a:r>
          </a:p>
          <a:p>
            <a:pPr algn="just" marL="410213" indent="-205106" lvl="1">
              <a:lnSpc>
                <a:spcPts val="2660"/>
              </a:lnSpc>
              <a:spcBef>
                <a:spcPct val="0"/>
              </a:spcBef>
              <a:buFont typeface="Arial"/>
              <a:buChar char="•"/>
            </a:pPr>
            <a:r>
              <a:rPr lang="en-US" sz="1900" strike="noStrike" u="none">
                <a:solidFill>
                  <a:srgbClr val="000000"/>
                </a:solidFill>
                <a:latin typeface="Poppins"/>
                <a:ea typeface="Poppins"/>
                <a:cs typeface="Poppins"/>
                <a:sym typeface="Poppins"/>
              </a:rPr>
              <a:t>Personality:</a:t>
            </a:r>
          </a:p>
          <a:p>
            <a:pPr algn="just" marL="820425" indent="-273475" lvl="2">
              <a:lnSpc>
                <a:spcPts val="2660"/>
              </a:lnSpc>
              <a:spcBef>
                <a:spcPct val="0"/>
              </a:spcBef>
              <a:buFont typeface="Arial"/>
              <a:buChar char="⚬"/>
            </a:pPr>
            <a:r>
              <a:rPr lang="en-US" sz="1900" strike="noStrike" u="none">
                <a:solidFill>
                  <a:srgbClr val="000000"/>
                </a:solidFill>
                <a:latin typeface="Poppins"/>
                <a:ea typeface="Poppins"/>
                <a:cs typeface="Poppins"/>
                <a:sym typeface="Poppins"/>
              </a:rPr>
              <a:t>Fitness Enthusiasts: Health-conscious, goal-driven</a:t>
            </a:r>
          </a:p>
          <a:p>
            <a:pPr algn="just" marL="820425" indent="-273475" lvl="2">
              <a:lnSpc>
                <a:spcPts val="2660"/>
              </a:lnSpc>
              <a:spcBef>
                <a:spcPct val="0"/>
              </a:spcBef>
              <a:buFont typeface="Arial"/>
              <a:buChar char="⚬"/>
            </a:pPr>
            <a:r>
              <a:rPr lang="en-US" sz="1900" strike="noStrike" u="none">
                <a:solidFill>
                  <a:srgbClr val="000000"/>
                </a:solidFill>
                <a:latin typeface="Poppins"/>
                <a:ea typeface="Poppins"/>
                <a:cs typeface="Poppins"/>
                <a:sym typeface="Poppins"/>
              </a:rPr>
              <a:t>Busy Professionals: Efficiency-focused, prefer convenience</a:t>
            </a:r>
          </a:p>
          <a:p>
            <a:pPr algn="just" marL="820425" indent="-273475" lvl="2">
              <a:lnSpc>
                <a:spcPts val="2660"/>
              </a:lnSpc>
              <a:spcBef>
                <a:spcPct val="0"/>
              </a:spcBef>
              <a:buFont typeface="Arial"/>
              <a:buChar char="⚬"/>
            </a:pPr>
            <a:r>
              <a:rPr lang="en-US" sz="1900" strike="noStrike" u="none">
                <a:solidFill>
                  <a:srgbClr val="000000"/>
                </a:solidFill>
                <a:latin typeface="Poppins"/>
                <a:ea typeface="Poppins"/>
                <a:cs typeface="Poppins"/>
                <a:sym typeface="Poppins"/>
              </a:rPr>
              <a:t>Busy Moms: Family-oriented, prioritize nutrition</a:t>
            </a:r>
          </a:p>
          <a:p>
            <a:pPr algn="just" marL="820425" indent="-273475" lvl="2">
              <a:lnSpc>
                <a:spcPts val="2660"/>
              </a:lnSpc>
              <a:spcBef>
                <a:spcPct val="0"/>
              </a:spcBef>
              <a:buFont typeface="Arial"/>
              <a:buChar char="⚬"/>
            </a:pPr>
            <a:r>
              <a:rPr lang="en-US" sz="1900" strike="noStrike" u="none">
                <a:solidFill>
                  <a:srgbClr val="000000"/>
                </a:solidFill>
                <a:latin typeface="Poppins"/>
                <a:ea typeface="Poppins"/>
                <a:cs typeface="Poppins"/>
                <a:sym typeface="Poppins"/>
              </a:rPr>
              <a:t>Young Working Moms</a:t>
            </a:r>
            <a:r>
              <a:rPr lang="en-US" sz="1900" strike="noStrike" u="none">
                <a:solidFill>
                  <a:srgbClr val="000000"/>
                </a:solidFill>
                <a:latin typeface="Poppins"/>
                <a:ea typeface="Poppins"/>
                <a:cs typeface="Poppins"/>
                <a:sym typeface="Poppins"/>
              </a:rPr>
              <a:t>: Cautious, trust reliability</a:t>
            </a:r>
          </a:p>
          <a:p>
            <a:pPr algn="just" marL="410213" indent="-205106" lvl="1">
              <a:lnSpc>
                <a:spcPts val="2660"/>
              </a:lnSpc>
              <a:spcBef>
                <a:spcPct val="0"/>
              </a:spcBef>
              <a:buFont typeface="Arial"/>
              <a:buChar char="•"/>
            </a:pPr>
            <a:r>
              <a:rPr lang="en-US" sz="1900" strike="noStrike" u="none">
                <a:solidFill>
                  <a:srgbClr val="000000"/>
                </a:solidFill>
                <a:latin typeface="Poppins"/>
                <a:ea typeface="Poppins"/>
                <a:cs typeface="Poppins"/>
                <a:sym typeface="Poppins"/>
              </a:rPr>
              <a:t>Attitudes &amp; Lifestyle:</a:t>
            </a:r>
          </a:p>
          <a:p>
            <a:pPr algn="just" marL="820425" indent="-273475" lvl="2">
              <a:lnSpc>
                <a:spcPts val="2660"/>
              </a:lnSpc>
              <a:spcBef>
                <a:spcPct val="0"/>
              </a:spcBef>
              <a:buFont typeface="Arial"/>
              <a:buChar char="⚬"/>
            </a:pPr>
            <a:r>
              <a:rPr lang="en-US" sz="1900" strike="noStrike" u="none">
                <a:solidFill>
                  <a:srgbClr val="000000"/>
                </a:solidFill>
                <a:latin typeface="Poppins"/>
                <a:ea typeface="Poppins"/>
                <a:cs typeface="Poppins"/>
                <a:sym typeface="Poppins"/>
              </a:rPr>
              <a:t>Strong belief in wellness, organic, and clean eating</a:t>
            </a:r>
          </a:p>
          <a:p>
            <a:pPr algn="just" marL="820425" indent="-273475" lvl="2">
              <a:lnSpc>
                <a:spcPts val="2660"/>
              </a:lnSpc>
              <a:spcBef>
                <a:spcPct val="0"/>
              </a:spcBef>
              <a:buFont typeface="Arial"/>
              <a:buChar char="⚬"/>
            </a:pPr>
            <a:r>
              <a:rPr lang="en-US" sz="1900" strike="noStrike" u="none">
                <a:solidFill>
                  <a:srgbClr val="000000"/>
                </a:solidFill>
                <a:latin typeface="Poppins"/>
                <a:ea typeface="Poppins"/>
                <a:cs typeface="Poppins"/>
                <a:sym typeface="Poppins"/>
              </a:rPr>
              <a:t>Active in fitness, meal prepping, and social media health trends</a:t>
            </a:r>
          </a:p>
          <a:p>
            <a:pPr algn="just" marL="820425" indent="-273475" lvl="2">
              <a:lnSpc>
                <a:spcPts val="2660"/>
              </a:lnSpc>
              <a:spcBef>
                <a:spcPct val="0"/>
              </a:spcBef>
              <a:buFont typeface="Arial"/>
              <a:buChar char="⚬"/>
            </a:pPr>
            <a:r>
              <a:rPr lang="en-US" sz="1900" strike="noStrike" u="none">
                <a:solidFill>
                  <a:srgbClr val="000000"/>
                </a:solidFill>
                <a:latin typeface="Poppins"/>
                <a:ea typeface="Poppins"/>
                <a:cs typeface="Poppins"/>
                <a:sym typeface="Poppins"/>
              </a:rPr>
              <a:t>Prefer digital ordering &amp; easy meal solutions</a:t>
            </a:r>
          </a:p>
          <a:p>
            <a:pPr algn="just" marL="410213" indent="-205106" lvl="1">
              <a:lnSpc>
                <a:spcPts val="2660"/>
              </a:lnSpc>
              <a:spcBef>
                <a:spcPct val="0"/>
              </a:spcBef>
              <a:buFont typeface="Arial"/>
              <a:buChar char="•"/>
            </a:pPr>
            <a:r>
              <a:rPr lang="en-US" sz="1900" strike="noStrike" u="none">
                <a:solidFill>
                  <a:srgbClr val="000000"/>
                </a:solidFill>
                <a:latin typeface="Poppins"/>
                <a:ea typeface="Poppins"/>
                <a:cs typeface="Poppins"/>
                <a:sym typeface="Poppins"/>
              </a:rPr>
              <a:t>Social Status:</a:t>
            </a:r>
          </a:p>
          <a:p>
            <a:pPr algn="just" marL="820425" indent="-273475" lvl="2">
              <a:lnSpc>
                <a:spcPts val="2660"/>
              </a:lnSpc>
              <a:spcBef>
                <a:spcPct val="0"/>
              </a:spcBef>
              <a:buFont typeface="Arial"/>
              <a:buChar char="⚬"/>
            </a:pPr>
            <a:r>
              <a:rPr lang="en-US" sz="1900" strike="noStrike" u="none">
                <a:solidFill>
                  <a:srgbClr val="000000"/>
                </a:solidFill>
                <a:latin typeface="Poppins"/>
                <a:ea typeface="Poppins"/>
                <a:cs typeface="Poppins"/>
                <a:sym typeface="Poppins"/>
              </a:rPr>
              <a:t>Middle to upper-class professionals &amp; families</a:t>
            </a:r>
          </a:p>
          <a:p>
            <a:pPr algn="just" marL="0" indent="0" lvl="0">
              <a:lnSpc>
                <a:spcPts val="2660"/>
              </a:lnSpc>
              <a:spcBef>
                <a:spcPct val="0"/>
              </a:spcBef>
            </a:pPr>
          </a:p>
        </p:txBody>
      </p:sp>
      <p:sp>
        <p:nvSpPr>
          <p:cNvPr name="TextBox 8" id="8"/>
          <p:cNvSpPr txBox="true"/>
          <p:nvPr/>
        </p:nvSpPr>
        <p:spPr>
          <a:xfrm rot="0">
            <a:off x="9993906" y="3364745"/>
            <a:ext cx="8294094" cy="2675890"/>
          </a:xfrm>
          <a:prstGeom prst="rect">
            <a:avLst/>
          </a:prstGeom>
        </p:spPr>
        <p:txBody>
          <a:bodyPr anchor="t" rtlCol="false" tIns="0" lIns="0" bIns="0" rIns="0">
            <a:spAutoFit/>
          </a:bodyPr>
          <a:lstStyle/>
          <a:p>
            <a:pPr algn="just" marL="0" indent="0" lvl="0">
              <a:lnSpc>
                <a:spcPts val="2660"/>
              </a:lnSpc>
              <a:spcBef>
                <a:spcPct val="0"/>
              </a:spcBef>
            </a:pPr>
            <a:r>
              <a:rPr lang="en-US" b="true" sz="1900" strike="noStrike" u="none">
                <a:solidFill>
                  <a:srgbClr val="000000"/>
                </a:solidFill>
                <a:latin typeface="Poppins Bold"/>
                <a:ea typeface="Poppins Bold"/>
                <a:cs typeface="Poppins Bold"/>
                <a:sym typeface="Poppins Bold"/>
              </a:rPr>
              <a:t>4. Behavioral Segmentation</a:t>
            </a:r>
          </a:p>
          <a:p>
            <a:pPr algn="just" marL="410213" indent="-205106" lvl="1">
              <a:lnSpc>
                <a:spcPts val="2660"/>
              </a:lnSpc>
              <a:buFont typeface="Arial"/>
              <a:buChar char="•"/>
            </a:pPr>
            <a:r>
              <a:rPr lang="en-US" sz="1900" strike="noStrike" u="none">
                <a:solidFill>
                  <a:srgbClr val="000000"/>
                </a:solidFill>
                <a:latin typeface="Poppins"/>
                <a:ea typeface="Poppins"/>
                <a:cs typeface="Poppins"/>
                <a:sym typeface="Poppins"/>
              </a:rPr>
              <a:t>Benefits Sought:</a:t>
            </a:r>
          </a:p>
          <a:p>
            <a:pPr algn="just">
              <a:lnSpc>
                <a:spcPts val="2660"/>
              </a:lnSpc>
            </a:pPr>
            <a:r>
              <a:rPr lang="en-US" sz="1900" strike="noStrike" u="none">
                <a:solidFill>
                  <a:srgbClr val="000000"/>
                </a:solidFill>
                <a:latin typeface="Poppins"/>
                <a:ea typeface="Poppins"/>
                <a:cs typeface="Poppins"/>
                <a:sym typeface="Poppins"/>
              </a:rPr>
              <a:t>   </a:t>
            </a:r>
            <a:r>
              <a:rPr lang="en-US" sz="1900" strike="noStrike" u="none">
                <a:solidFill>
                  <a:srgbClr val="000000"/>
                </a:solidFill>
                <a:latin typeface="Poppins"/>
                <a:ea typeface="Poppins"/>
                <a:cs typeface="Poppins"/>
                <a:sym typeface="Poppins"/>
              </a:rPr>
              <a:t>High-protein, weight management, convenience, balanced nutrition</a:t>
            </a:r>
          </a:p>
          <a:p>
            <a:pPr algn="just" marL="410213" indent="-205106" lvl="1">
              <a:lnSpc>
                <a:spcPts val="2660"/>
              </a:lnSpc>
              <a:buFont typeface="Arial"/>
              <a:buChar char="•"/>
            </a:pPr>
            <a:r>
              <a:rPr lang="en-US" sz="1900" strike="noStrike" u="none">
                <a:solidFill>
                  <a:srgbClr val="000000"/>
                </a:solidFill>
                <a:latin typeface="Poppins"/>
                <a:ea typeface="Poppins"/>
                <a:cs typeface="Poppins"/>
                <a:sym typeface="Poppins"/>
              </a:rPr>
              <a:t>Purchasing Habits:</a:t>
            </a:r>
          </a:p>
          <a:p>
            <a:pPr algn="just" marL="0" indent="0" lvl="0">
              <a:lnSpc>
                <a:spcPts val="2660"/>
              </a:lnSpc>
              <a:spcBef>
                <a:spcPct val="0"/>
              </a:spcBef>
            </a:pPr>
            <a:r>
              <a:rPr lang="en-US" sz="1900" strike="noStrike" u="none">
                <a:solidFill>
                  <a:srgbClr val="000000"/>
                </a:solidFill>
                <a:latin typeface="Poppins"/>
                <a:ea typeface="Poppins"/>
                <a:cs typeface="Poppins"/>
                <a:sym typeface="Poppins"/>
              </a:rPr>
              <a:t>         Regular buyers, discount seekers, trust-driven first-time buyers</a:t>
            </a:r>
          </a:p>
          <a:p>
            <a:pPr algn="just">
              <a:lnSpc>
                <a:spcPts val="2660"/>
              </a:lnSpc>
              <a:spcBef>
                <a:spcPct val="0"/>
              </a:spcBef>
            </a:pPr>
          </a:p>
          <a:p>
            <a:pPr algn="just" marL="0" indent="0" lvl="0">
              <a:lnSpc>
                <a:spcPts val="266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DAGikBh2uTE</dc:identifier>
  <dcterms:modified xsi:type="dcterms:W3CDTF">2011-08-01T06:04:30Z</dcterms:modified>
  <cp:revision>1</cp:revision>
  <dc:title>nutribox</dc:title>
</cp:coreProperties>
</file>